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8" r:id="rId2"/>
    <p:sldId id="257" r:id="rId3"/>
    <p:sldId id="345" r:id="rId4"/>
    <p:sldId id="256" r:id="rId5"/>
    <p:sldId id="262" r:id="rId6"/>
    <p:sldId id="320" r:id="rId7"/>
    <p:sldId id="321" r:id="rId8"/>
    <p:sldId id="263" r:id="rId9"/>
    <p:sldId id="313" r:id="rId10"/>
    <p:sldId id="342"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3" r:id="rId25"/>
    <p:sldId id="344" r:id="rId26"/>
    <p:sldId id="34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1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F206F-16B3-4241-9EC8-78827FFE264C}" type="datetimeFigureOut">
              <a:rPr lang="en-US" smtClean="0"/>
              <a:pPr/>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A4812-56C0-4B82-99A1-975346C967D7}" type="slidenum">
              <a:rPr lang="en-US" smtClean="0"/>
              <a:pPr/>
              <a:t>‹#›</a:t>
            </a:fld>
            <a:endParaRPr lang="en-US"/>
          </a:p>
        </p:txBody>
      </p:sp>
    </p:spTree>
    <p:extLst>
      <p:ext uri="{BB962C8B-B14F-4D97-AF65-F5344CB8AC3E}">
        <p14:creationId xmlns:p14="http://schemas.microsoft.com/office/powerpoint/2010/main" val="1385294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D708BC-B5E6-45A3-B9AE-4770CD483F12}" type="datetimeFigureOut">
              <a:rPr lang="en-US" smtClean="0"/>
              <a:pPr/>
              <a:t>9/25/2013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46D8564-9AC6-4245-AD77-ACB3C93C14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D8564-9AC6-4245-AD77-ACB3C93C1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D8564-9AC6-4245-AD77-ACB3C93C1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D8564-9AC6-4245-AD77-ACB3C93C14B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D8564-9AC6-4245-AD77-ACB3C93C14B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6D8564-9AC6-4245-AD77-ACB3C93C14B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6D8564-9AC6-4245-AD77-ACB3C93C14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6D8564-9AC6-4245-AD77-ACB3C93C14B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D708BC-B5E6-45A3-B9AE-4770CD483F12}" type="datetimeFigureOut">
              <a:rPr lang="en-US" smtClean="0"/>
              <a:pPr/>
              <a:t>9/25/2013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6D8564-9AC6-4245-AD77-ACB3C93C1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D708BC-B5E6-45A3-B9AE-4770CD483F12}"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6D8564-9AC6-4245-AD77-ACB3C93C14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D708BC-B5E6-45A3-B9AE-4770CD483F12}" type="datetimeFigureOut">
              <a:rPr lang="en-US" smtClean="0"/>
              <a:pPr/>
              <a:t>9/25/2013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46D8564-9AC6-4245-AD77-ACB3C93C14B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D708BC-B5E6-45A3-B9AE-4770CD483F12}" type="datetimeFigureOut">
              <a:rPr lang="en-US" smtClean="0"/>
              <a:pPr/>
              <a:t>9/25/2013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6D8564-9AC6-4245-AD77-ACB3C93C1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6600" dirty="0" smtClean="0">
                <a:latin typeface="Arabic Typesetting" pitchFamily="66" charset="-78"/>
                <a:cs typeface="PT Bold Heading" pitchFamily="2" charset="-78"/>
              </a:rPr>
              <a:t>بسم الله الرحمن الرحيم</a:t>
            </a:r>
            <a:endParaRPr lang="en-US" sz="6600" dirty="0">
              <a:latin typeface="Arabic Typesetting" pitchFamily="66" charset="-78"/>
              <a:cs typeface="PT Bold Heading" pitchFamily="2" charset="-78"/>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ctr" rtl="1"/>
            <a:r>
              <a:rPr lang="ar-SA" sz="4000" dirty="0">
                <a:solidFill>
                  <a:srgbClr val="FF0000"/>
                </a:solidFill>
                <a:cs typeface="PT Bold Heading" pitchFamily="2" charset="-78"/>
              </a:rPr>
              <a:t>تقرير البرنامج</a:t>
            </a:r>
          </a:p>
          <a:p>
            <a:pPr algn="ctr" rtl="1"/>
            <a:endParaRPr lang="ar-SA" sz="4000" dirty="0">
              <a:solidFill>
                <a:srgbClr val="FF0000"/>
              </a:solidFill>
              <a:cs typeface="PT Bold Heading" pitchFamily="2" charset="-78"/>
            </a:endParaRPr>
          </a:p>
          <a:p>
            <a:pPr algn="ctr" rtl="1"/>
            <a:r>
              <a:rPr lang="ar-SA" sz="4000" dirty="0">
                <a:solidFill>
                  <a:srgbClr val="FF0000"/>
                </a:solidFill>
                <a:cs typeface="PT Bold Heading" pitchFamily="2" charset="-78"/>
              </a:rPr>
              <a:t> وفقاً لمعايير الهيئة الوطنية للتقويم والاعتماد الأكاديمي</a:t>
            </a:r>
          </a:p>
          <a:p>
            <a:pPr algn="r" rtl="1"/>
            <a:endParaRPr lang="ar-SA" sz="4000" dirty="0">
              <a:solidFill>
                <a:srgbClr val="FF0000"/>
              </a:solidFill>
              <a:cs typeface="PT Bold Heading" pitchFamily="2" charset="-78"/>
            </a:endParaRPr>
          </a:p>
        </p:txBody>
      </p:sp>
    </p:spTree>
    <p:extLst>
      <p:ext uri="{BB962C8B-B14F-4D97-AF65-F5344CB8AC3E}">
        <p14:creationId xmlns:p14="http://schemas.microsoft.com/office/powerpoint/2010/main" val="4157424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noAutofit/>
          </a:bodyPr>
          <a:lstStyle/>
          <a:p>
            <a:pPr algn="just" rtl="1"/>
            <a:r>
              <a:rPr lang="ar-SA" sz="2800" b="1" dirty="0">
                <a:latin typeface="Traditional Arabic" pitchFamily="18" charset="-78"/>
                <a:cs typeface="Traditional Arabic" pitchFamily="18" charset="-78"/>
              </a:rPr>
              <a:t>اسم المؤسسة</a:t>
            </a:r>
            <a:endParaRPr lang="en-US" sz="2800" b="1" dirty="0">
              <a:latin typeface="Traditional Arabic" pitchFamily="18" charset="-78"/>
              <a:cs typeface="Traditional Arabic" pitchFamily="18" charset="-78"/>
            </a:endParaRPr>
          </a:p>
          <a:p>
            <a:pPr algn="just" rtl="1"/>
            <a:r>
              <a:rPr lang="ar-SA" sz="2800" b="1" dirty="0" smtClean="0">
                <a:latin typeface="Traditional Arabic" pitchFamily="18" charset="-78"/>
                <a:cs typeface="Traditional Arabic" pitchFamily="18" charset="-78"/>
              </a:rPr>
              <a:t>الكلية</a:t>
            </a:r>
            <a:r>
              <a:rPr lang="ar-SA" sz="2800" b="1" dirty="0">
                <a:latin typeface="Traditional Arabic" pitchFamily="18" charset="-78"/>
                <a:cs typeface="Traditional Arabic" pitchFamily="18" charset="-78"/>
              </a:rPr>
              <a:t>/ القسم</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أ ) المعلومات العامة:</a:t>
            </a:r>
            <a:endParaRPr lang="en-US" sz="2800" dirty="0">
              <a:latin typeface="Traditional Arabic" pitchFamily="18" charset="-78"/>
              <a:cs typeface="Traditional Arabic" pitchFamily="18" charset="-78"/>
            </a:endParaRPr>
          </a:p>
          <a:p>
            <a:pPr algn="just" rtl="1">
              <a:buNone/>
            </a:pPr>
            <a:r>
              <a:rPr lang="ar-SA" sz="2800"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اسم البرنامج  و رمزه  (رقمه):</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اسم منسق البرنامج (إذا أعد التقرير من قبل شخص آخر يكتب اسمه أيضاً) :</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تاريخ التقرير:</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السنة </a:t>
            </a:r>
            <a:r>
              <a:rPr lang="ar-SA" sz="2800" b="1" dirty="0">
                <a:latin typeface="Traditional Arabic" pitchFamily="18" charset="-78"/>
                <a:cs typeface="Traditional Arabic" pitchFamily="18" charset="-78"/>
              </a:rPr>
              <a:t>الأكاديمية التي يخصها التقرير</a:t>
            </a:r>
            <a:r>
              <a:rPr lang="ar-SA" sz="2800" b="1" dirty="0" smtClean="0">
                <a:latin typeface="Traditional Arabic" pitchFamily="18" charset="-78"/>
                <a:cs typeface="Traditional Arabic" pitchFamily="18" charset="-78"/>
              </a:rPr>
              <a:t>:</a:t>
            </a: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موقع البرنامج أو مواقعه (إن لم يكن بالحرم الجامعي الأساسي) إذا كان البرنامج يعطى في أكثر من موقع:</a:t>
            </a:r>
            <a:endParaRPr lang="en-US" sz="2800" b="1" dirty="0">
              <a:latin typeface="Traditional Arabic" pitchFamily="18" charset="-78"/>
              <a:cs typeface="Traditional Arabic" pitchFamily="18" charset="-78"/>
            </a:endParaRPr>
          </a:p>
          <a:p>
            <a:pPr algn="just"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buNone/>
            </a:pP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883420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73891"/>
          </a:xfrm>
        </p:spPr>
        <p:txBody>
          <a:bodyPr>
            <a:noAutofit/>
          </a:bodyPr>
          <a:lstStyle/>
          <a:p>
            <a:pPr algn="just" rtl="1"/>
            <a:r>
              <a:rPr lang="ar-SA" sz="2800" b="1" dirty="0">
                <a:latin typeface="Traditional Arabic" pitchFamily="18" charset="-78"/>
                <a:cs typeface="Traditional Arabic" pitchFamily="18" charset="-78"/>
              </a:rPr>
              <a:t>ب ) معلومات إحصائية</a:t>
            </a:r>
            <a:r>
              <a:rPr lang="ar-SA" sz="2800" b="1" dirty="0" smtClean="0">
                <a:latin typeface="Traditional Arabic" pitchFamily="18" charset="-78"/>
                <a:cs typeface="Traditional Arabic" pitchFamily="18" charset="-78"/>
              </a:rPr>
              <a:t>:</a:t>
            </a:r>
            <a:endParaRPr lang="en-US" sz="2800" dirty="0" smtClean="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عدد الطلاب الذين </a:t>
            </a:r>
            <a:r>
              <a:rPr lang="ar-SA" sz="2800" b="1" dirty="0" err="1" smtClean="0">
                <a:latin typeface="Traditional Arabic" pitchFamily="18" charset="-78"/>
                <a:cs typeface="Traditional Arabic" pitchFamily="18" charset="-78"/>
              </a:rPr>
              <a:t>بدأوا</a:t>
            </a:r>
            <a:r>
              <a:rPr lang="ar-SA" sz="2800" b="1" dirty="0" smtClean="0">
                <a:latin typeface="Traditional Arabic" pitchFamily="18" charset="-78"/>
                <a:cs typeface="Traditional Arabic" pitchFamily="18" charset="-78"/>
              </a:rPr>
              <a:t> السنة الأولى للبرنامج هذه السنة </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عدد الطلاب الذين أكملوا البرنامج أو أجزاء من البرنامج في السنة التي أعد لها التقرير:</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أ- الذين أكملوا السنة النهائية للبرنامج</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ب- الذين أكملوا المسارات داخل البرنامج</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عنوان المسار  ..............................................................    العدد </a:t>
            </a:r>
            <a:endParaRPr lang="en-US" sz="2800" b="1" dirty="0">
              <a:latin typeface="Traditional Arabic" pitchFamily="18" charset="-78"/>
              <a:cs typeface="Traditional Arabic" pitchFamily="18" charset="-78"/>
            </a:endParaRPr>
          </a:p>
          <a:p>
            <a:pPr algn="just" rtl="1"/>
            <a:r>
              <a:rPr lang="ar-SA" sz="2800" b="1" dirty="0" smtClean="0">
                <a:latin typeface="Traditional Arabic" pitchFamily="18" charset="-78"/>
                <a:cs typeface="Traditional Arabic" pitchFamily="18" charset="-78"/>
              </a:rPr>
              <a:t>ج- </a:t>
            </a:r>
            <a:r>
              <a:rPr lang="ar-SA" sz="2800" b="1" dirty="0">
                <a:latin typeface="Traditional Arabic" pitchFamily="18" charset="-78"/>
                <a:cs typeface="Traditional Arabic" pitchFamily="18" charset="-78"/>
              </a:rPr>
              <a:t>الذين أكملوا شهادة متوسطة متخصصة كنقطة خروج من البرنامج (إن وجد)</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06369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50091"/>
          </a:xfrm>
        </p:spPr>
        <p:txBody>
          <a:bodyPr>
            <a:normAutofit/>
          </a:bodyPr>
          <a:lstStyle/>
          <a:p>
            <a:pPr algn="just" rtl="1">
              <a:buNone/>
            </a:pPr>
            <a:r>
              <a:rPr lang="ar-SA" sz="2800" b="1" dirty="0" smtClean="0">
                <a:latin typeface="Traditional Arabic" pitchFamily="18" charset="-78"/>
                <a:cs typeface="Traditional Arabic" pitchFamily="18" charset="-78"/>
              </a:rPr>
              <a:t> معدل </a:t>
            </a:r>
            <a:r>
              <a:rPr lang="ar-SA" sz="2800" b="1" dirty="0">
                <a:latin typeface="Traditional Arabic" pitchFamily="18" charset="-78"/>
                <a:cs typeface="Traditional Arabic" pitchFamily="18" charset="-78"/>
              </a:rPr>
              <a:t>الإكمال الظاهري</a:t>
            </a:r>
            <a:r>
              <a:rPr lang="ar-SA" sz="2800" b="1" dirty="0" smtClean="0">
                <a:latin typeface="Traditional Arabic" pitchFamily="18" charset="-78"/>
                <a:cs typeface="Traditional Arabic" pitchFamily="18" charset="-78"/>
              </a:rPr>
              <a:t>*</a:t>
            </a: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نسبة الطلبة الذين أكملوا كل </a:t>
            </a:r>
            <a:r>
              <a:rPr lang="ar-SA" sz="2800" b="1" dirty="0" smtClean="0">
                <a:latin typeface="Traditional Arabic" pitchFamily="18" charset="-78"/>
                <a:cs typeface="Traditional Arabic" pitchFamily="18" charset="-78"/>
              </a:rPr>
              <a:t>البرنامج </a:t>
            </a:r>
            <a:endParaRPr lang="en-US" sz="2800" b="1" dirty="0" smtClean="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علق على العوامل الخاصة أو غير العادية التي يمكن أن تكون أثرت على معدل الإكمال الظاهري. </a:t>
            </a: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التحويلات إلى أو من البرامج الأخرى</a:t>
            </a:r>
            <a:r>
              <a:rPr lang="ar-SA" sz="2800" b="1" dirty="0" smtClean="0">
                <a:latin typeface="Traditional Arabic" pitchFamily="18" charset="-78"/>
                <a:cs typeface="Traditional Arabic" pitchFamily="18" charset="-78"/>
              </a:rPr>
              <a:t>.</a:t>
            </a:r>
          </a:p>
          <a:p>
            <a:pPr algn="just" rtl="1">
              <a:buNone/>
            </a:pPr>
            <a:r>
              <a:rPr lang="ar-SA" sz="2800" b="1" dirty="0" smtClean="0">
                <a:latin typeface="Traditional Arabic" pitchFamily="18" charset="-78"/>
                <a:cs typeface="Traditional Arabic" pitchFamily="18" charset="-78"/>
              </a:rPr>
              <a:t>معدل الإكمال الظاهري*</a:t>
            </a:r>
            <a:endParaRPr lang="en-US" sz="2800" b="1" dirty="0" smtClean="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نسبة الطلبة الذين أكملوا كل البرنامج </a:t>
            </a:r>
          </a:p>
          <a:p>
            <a:pPr algn="just" rtl="1">
              <a:buFontTx/>
              <a:buChar char="-"/>
            </a:pPr>
            <a:r>
              <a:rPr lang="ar-SA" sz="2800" b="1" dirty="0" smtClean="0">
                <a:latin typeface="Traditional Arabic" pitchFamily="18" charset="-78"/>
                <a:cs typeface="Traditional Arabic" pitchFamily="18" charset="-78"/>
              </a:rPr>
              <a:t>علق على العوامل الخاصة أو غير العادية التي يمكن أن تكون أثرت على معدل الإكمال الظاهري. </a:t>
            </a:r>
          </a:p>
          <a:p>
            <a:pPr algn="just" rtl="1">
              <a:buFontTx/>
              <a:buChar char="-"/>
            </a:pPr>
            <a:r>
              <a:rPr lang="ar-SA" sz="2800" b="1" dirty="0" smtClean="0">
                <a:latin typeface="Traditional Arabic" pitchFamily="18" charset="-78"/>
                <a:cs typeface="Traditional Arabic" pitchFamily="18" charset="-78"/>
              </a:rPr>
              <a:t>التحويلات إلى أو من البرامج الأخرى.</a:t>
            </a:r>
            <a:endParaRPr lang="en-US" sz="2800" b="1" dirty="0" smtClean="0">
              <a:latin typeface="Traditional Arabic" pitchFamily="18" charset="-78"/>
              <a:cs typeface="Traditional Arabic" pitchFamily="18" charset="-78"/>
            </a:endParaRPr>
          </a:p>
          <a:p>
            <a:pPr algn="just">
              <a:buNone/>
            </a:pP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935243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400800"/>
          </a:xfrm>
        </p:spPr>
        <p:txBody>
          <a:bodyPr>
            <a:noAutofit/>
          </a:bodyPr>
          <a:lstStyle/>
          <a:p>
            <a:pPr algn="just" rtl="1">
              <a:buNone/>
            </a:pPr>
            <a:r>
              <a:rPr lang="ar-SA" sz="2800" b="1" dirty="0" smtClean="0">
                <a:latin typeface="Traditional Arabic" pitchFamily="18" charset="-78"/>
                <a:cs typeface="Traditional Arabic" pitchFamily="18" charset="-78"/>
              </a:rPr>
              <a:t>معدل </a:t>
            </a:r>
            <a:r>
              <a:rPr lang="ar-SA" sz="2800" b="1" dirty="0">
                <a:latin typeface="Traditional Arabic" pitchFamily="18" charset="-78"/>
                <a:cs typeface="Traditional Arabic" pitchFamily="18" charset="-78"/>
              </a:rPr>
              <a:t>الإكمال الظاهري*</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نسبة الطلبة الذين أكملوا كل البرنامج </a:t>
            </a:r>
            <a:endParaRPr lang="ar-SA" sz="2800" b="1" dirty="0" smtClean="0">
              <a:latin typeface="Traditional Arabic" pitchFamily="18" charset="-78"/>
              <a:cs typeface="Traditional Arabic" pitchFamily="18" charset="-78"/>
            </a:endParaRPr>
          </a:p>
          <a:p>
            <a:pPr algn="just" rtl="1">
              <a:buFontTx/>
              <a:buChar char="-"/>
            </a:pPr>
            <a:r>
              <a:rPr lang="ar-SA" sz="2800" b="1" dirty="0" smtClean="0">
                <a:latin typeface="Traditional Arabic" pitchFamily="18" charset="-78"/>
                <a:cs typeface="Traditional Arabic" pitchFamily="18" charset="-78"/>
              </a:rPr>
              <a:t>علق </a:t>
            </a:r>
            <a:r>
              <a:rPr lang="ar-SA" sz="2800" b="1" dirty="0">
                <a:latin typeface="Traditional Arabic" pitchFamily="18" charset="-78"/>
                <a:cs typeface="Traditional Arabic" pitchFamily="18" charset="-78"/>
              </a:rPr>
              <a:t>على العوامل الخاصة أو غير العادية التي يمكن أن تكون أثرت على معدل الإكمال الظاهري. </a:t>
            </a:r>
            <a:endParaRPr lang="ar-SA" sz="2800" b="1" dirty="0" smtClean="0">
              <a:latin typeface="Traditional Arabic" pitchFamily="18" charset="-78"/>
              <a:cs typeface="Traditional Arabic" pitchFamily="18" charset="-78"/>
            </a:endParaRPr>
          </a:p>
          <a:p>
            <a:pPr algn="just" rtl="1">
              <a:buFontTx/>
              <a:buChar char="-"/>
            </a:pPr>
            <a:r>
              <a:rPr lang="ar-SA" sz="2800" b="1" dirty="0" smtClean="0">
                <a:latin typeface="Traditional Arabic" pitchFamily="18" charset="-78"/>
                <a:cs typeface="Traditional Arabic" pitchFamily="18" charset="-78"/>
              </a:rPr>
              <a:t>التحويلات </a:t>
            </a:r>
            <a:r>
              <a:rPr lang="ar-SA" sz="2800" b="1" dirty="0">
                <a:latin typeface="Traditional Arabic" pitchFamily="18" charset="-78"/>
                <a:cs typeface="Traditional Arabic" pitchFamily="18" charset="-78"/>
              </a:rPr>
              <a:t>إلى أو من البرامج الأخرى.</a:t>
            </a:r>
            <a:endParaRPr lang="en-US" sz="2800" b="1" dirty="0">
              <a:latin typeface="Traditional Arabic" pitchFamily="18" charset="-78"/>
              <a:cs typeface="Traditional Arabic" pitchFamily="18" charset="-78"/>
            </a:endParaRPr>
          </a:p>
          <a:p>
            <a:pPr algn="just" rtl="1"/>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معدل الإكمال الظاهري </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هو عدد الطلبة الذين أكملوا البرنامج بشكل نسبة لعدد الطلبة في نفس الدفعة الذين </a:t>
            </a:r>
            <a:r>
              <a:rPr lang="ar-SA" sz="2800" b="1" dirty="0" err="1">
                <a:latin typeface="Traditional Arabic" pitchFamily="18" charset="-78"/>
                <a:cs typeface="Traditional Arabic" pitchFamily="18" charset="-78"/>
              </a:rPr>
              <a:t>بدأوا</a:t>
            </a:r>
            <a:r>
              <a:rPr lang="ar-SA" sz="2800" b="1" dirty="0">
                <a:latin typeface="Traditional Arabic" pitchFamily="18" charset="-78"/>
                <a:cs typeface="Traditional Arabic" pitchFamily="18" charset="-78"/>
              </a:rPr>
              <a:t> الدراسة في    </a:t>
            </a:r>
            <a:r>
              <a:rPr lang="ar-SA" sz="2800" b="1" dirty="0" smtClean="0">
                <a:latin typeface="Traditional Arabic" pitchFamily="18" charset="-78"/>
                <a:cs typeface="Traditional Arabic" pitchFamily="18" charset="-78"/>
              </a:rPr>
              <a:t>البرنامج</a:t>
            </a:r>
            <a:r>
              <a:rPr lang="ar-SA" sz="2800" b="1" dirty="0">
                <a:latin typeface="Traditional Arabic" pitchFamily="18" charset="-78"/>
                <a:cs typeface="Traditional Arabic" pitchFamily="18" charset="-78"/>
              </a:rPr>
              <a:t>......للسنوات </a:t>
            </a:r>
            <a:r>
              <a:rPr lang="ar-SA" sz="2800" b="1" dirty="0" smtClean="0">
                <a:latin typeface="Traditional Arabic" pitchFamily="18" charset="-78"/>
                <a:cs typeface="Traditional Arabic" pitchFamily="18" charset="-78"/>
              </a:rPr>
              <a:t>السابقة.</a:t>
            </a:r>
          </a:p>
          <a:p>
            <a:pPr algn="just" rtl="1"/>
            <a:r>
              <a:rPr lang="ar-SA" sz="2800" b="1" dirty="0" smtClean="0">
                <a:latin typeface="Traditional Arabic" pitchFamily="18" charset="-78"/>
                <a:cs typeface="Traditional Arabic" pitchFamily="18" charset="-78"/>
              </a:rPr>
              <a:t>عدد </a:t>
            </a:r>
            <a:r>
              <a:rPr lang="ar-SA" sz="2800" b="1" dirty="0">
                <a:latin typeface="Traditional Arabic" pitchFamily="18" charset="-78"/>
                <a:cs typeface="Traditional Arabic" pitchFamily="18" charset="-78"/>
              </a:rPr>
              <a:t>ونسبة الطلبة الذين نجحوا أو اجتازوا كل سنة في البرنامج</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عدد </a:t>
            </a:r>
            <a:r>
              <a:rPr lang="ar-SA" sz="2800" b="1" dirty="0">
                <a:latin typeface="Traditional Arabic" pitchFamily="18" charset="-78"/>
                <a:cs typeface="Traditional Arabic" pitchFamily="18" charset="-78"/>
              </a:rPr>
              <a:t>من </a:t>
            </a:r>
            <a:r>
              <a:rPr lang="ar-SA" sz="2800" b="1" dirty="0" err="1" smtClean="0">
                <a:latin typeface="Traditional Arabic" pitchFamily="18" charset="-78"/>
                <a:cs typeface="Traditional Arabic" pitchFamily="18" charset="-78"/>
              </a:rPr>
              <a:t>بدأوا</a:t>
            </a:r>
            <a:r>
              <a:rPr lang="ar-SA" sz="2800" b="1" dirty="0" smtClean="0">
                <a:latin typeface="Traditional Arabic" pitchFamily="18" charset="-78"/>
                <a:cs typeface="Traditional Arabic" pitchFamily="18" charset="-78"/>
              </a:rPr>
              <a:t> - نسبة </a:t>
            </a:r>
            <a:r>
              <a:rPr lang="ar-SA" sz="2800" b="1" dirty="0">
                <a:latin typeface="Traditional Arabic" pitchFamily="18" charset="-78"/>
                <a:cs typeface="Traditional Arabic" pitchFamily="18" charset="-78"/>
              </a:rPr>
              <a:t>من </a:t>
            </a:r>
            <a:r>
              <a:rPr lang="ar-SA" sz="2800" b="1" dirty="0" err="1" smtClean="0">
                <a:latin typeface="Traditional Arabic" pitchFamily="18" charset="-78"/>
                <a:cs typeface="Traditional Arabic" pitchFamily="18" charset="-78"/>
              </a:rPr>
              <a:t>بدأوا</a:t>
            </a:r>
            <a:r>
              <a:rPr lang="ar-SA" sz="2800" b="1" dirty="0" smtClean="0">
                <a:latin typeface="Traditional Arabic" pitchFamily="18" charset="-78"/>
                <a:cs typeface="Traditional Arabic" pitchFamily="18" charset="-78"/>
              </a:rPr>
              <a:t> -عدد </a:t>
            </a:r>
            <a:r>
              <a:rPr lang="ar-SA" sz="2800" b="1" dirty="0">
                <a:latin typeface="Traditional Arabic" pitchFamily="18" charset="-78"/>
                <a:cs typeface="Traditional Arabic" pitchFamily="18" charset="-78"/>
              </a:rPr>
              <a:t>الذين أكملوا </a:t>
            </a:r>
            <a:r>
              <a:rPr lang="ar-SA" sz="2800" b="1" dirty="0" smtClean="0">
                <a:latin typeface="Traditional Arabic" pitchFamily="18" charset="-78"/>
                <a:cs typeface="Traditional Arabic" pitchFamily="18" charset="-78"/>
              </a:rPr>
              <a:t>ونجحوا -نسبة </a:t>
            </a:r>
            <a:r>
              <a:rPr lang="ar-SA" sz="2800" b="1" dirty="0">
                <a:latin typeface="Traditional Arabic" pitchFamily="18" charset="-78"/>
                <a:cs typeface="Traditional Arabic" pitchFamily="18" charset="-78"/>
              </a:rPr>
              <a:t>الذين أكملوا </a:t>
            </a:r>
            <a:r>
              <a:rPr lang="ar-SA" sz="2800" b="1" dirty="0" smtClean="0">
                <a:latin typeface="Traditional Arabic" pitchFamily="18" charset="-78"/>
                <a:cs typeface="Traditional Arabic" pitchFamily="18" charset="-78"/>
              </a:rPr>
              <a:t>ونجحوا  في السنة 1 - السنة 2</a:t>
            </a: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السنة 3       السنة </a:t>
            </a:r>
            <a:r>
              <a:rPr lang="ar-SA" sz="2800" b="1" dirty="0">
                <a:latin typeface="Traditional Arabic" pitchFamily="18" charset="-78"/>
                <a:cs typeface="Traditional Arabic" pitchFamily="18" charset="-78"/>
              </a:rPr>
              <a:t>4</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236964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86800" cy="6172200"/>
          </a:xfrm>
        </p:spPr>
        <p:txBody>
          <a:bodyPr>
            <a:noAutofit/>
          </a:bodyPr>
          <a:lstStyle/>
          <a:p>
            <a:pPr algn="just" rtl="1"/>
            <a:r>
              <a:rPr lang="ar-SA" sz="2800" b="1" dirty="0">
                <a:latin typeface="Traditional Arabic" pitchFamily="18" charset="-78"/>
                <a:cs typeface="Traditional Arabic" pitchFamily="18" charset="-78"/>
              </a:rPr>
              <a:t>معدل التقدم من سنة </a:t>
            </a:r>
            <a:r>
              <a:rPr lang="ar-SA" sz="2800" b="1" dirty="0" smtClean="0">
                <a:latin typeface="Traditional Arabic" pitchFamily="18" charset="-78"/>
                <a:cs typeface="Traditional Arabic" pitchFamily="18" charset="-78"/>
              </a:rPr>
              <a:t>لسنة</a:t>
            </a:r>
          </a:p>
          <a:p>
            <a:pPr algn="just" rtl="1"/>
            <a:r>
              <a:rPr lang="ar-SA" sz="2800" b="1" dirty="0">
                <a:latin typeface="Traditional Arabic" pitchFamily="18" charset="-78"/>
                <a:cs typeface="Traditional Arabic" pitchFamily="18" charset="-78"/>
              </a:rPr>
              <a:t>عوامل خاصة خارج سيطرة البرنامج (ان وجدت) التي أثرت على أعداد الذين أكملوا السنة ومعدلات الإكمال والاستمرار للسنة القادمة</a:t>
            </a:r>
            <a:r>
              <a:rPr lang="ar-SA" sz="2800" b="1" dirty="0" smtClean="0">
                <a:latin typeface="Traditional Arabic" pitchFamily="18" charset="-78"/>
                <a:cs typeface="Traditional Arabic" pitchFamily="18" charset="-78"/>
              </a:rPr>
              <a:t>.</a:t>
            </a:r>
          </a:p>
          <a:p>
            <a:pPr algn="just" rtl="1"/>
            <a:r>
              <a:rPr lang="ar-SA" sz="2800" b="1" dirty="0">
                <a:latin typeface="Traditional Arabic" pitchFamily="18" charset="-78"/>
                <a:cs typeface="Traditional Arabic" pitchFamily="18" charset="-78"/>
              </a:rPr>
              <a:t>مصير الخريجين كما هو موضح في </a:t>
            </a:r>
            <a:r>
              <a:rPr lang="ar-SA" sz="2800" b="1" dirty="0" err="1">
                <a:latin typeface="Traditional Arabic" pitchFamily="18" charset="-78"/>
                <a:cs typeface="Traditional Arabic" pitchFamily="18" charset="-78"/>
              </a:rPr>
              <a:t>استبانة</a:t>
            </a:r>
            <a:r>
              <a:rPr lang="ar-SA" sz="2800" b="1" dirty="0">
                <a:latin typeface="Traditional Arabic" pitchFamily="18" charset="-78"/>
                <a:cs typeface="Traditional Arabic" pitchFamily="18" charset="-78"/>
              </a:rPr>
              <a:t> الطلبة الخريجين</a:t>
            </a:r>
            <a:r>
              <a:rPr lang="ar-SA" sz="2800" b="1" dirty="0" smtClean="0">
                <a:latin typeface="Traditional Arabic" pitchFamily="18" charset="-78"/>
                <a:cs typeface="Traditional Arabic" pitchFamily="18" charset="-78"/>
              </a:rPr>
              <a:t>.</a:t>
            </a:r>
          </a:p>
          <a:p>
            <a:pPr algn="just" rtl="1"/>
            <a:r>
              <a:rPr lang="ar-SA" sz="2800" b="1" dirty="0">
                <a:latin typeface="Traditional Arabic" pitchFamily="18" charset="-78"/>
                <a:cs typeface="Traditional Arabic" pitchFamily="18" charset="-78"/>
              </a:rPr>
              <a:t>ج ) سياق البرنامج: </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التغييرات داخل المؤسسة التي تؤثر على البرنامج خلال السنتين الماضيتين (ان وجدت) </a:t>
            </a:r>
            <a:r>
              <a:rPr lang="ar-SA" sz="2800" b="1" dirty="0" smtClean="0">
                <a:latin typeface="Traditional Arabic" pitchFamily="18" charset="-78"/>
                <a:cs typeface="Traditional Arabic" pitchFamily="18" charset="-78"/>
              </a:rPr>
              <a:t>. وما </a:t>
            </a:r>
            <a:r>
              <a:rPr lang="ar-SA" sz="2800" b="1" dirty="0">
                <a:latin typeface="Traditional Arabic" pitchFamily="18" charset="-78"/>
                <a:cs typeface="Traditional Arabic" pitchFamily="18" charset="-78"/>
              </a:rPr>
              <a:t>ذا يعني ذلك بالنسبة للبرنامج (التعليق على تأثيرها على البرنامج).</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التغييرات خارج المؤسسة التي تؤثر على البرنامج خلال السنتين الماضيتين (ان وجدت) وما </a:t>
            </a:r>
            <a:r>
              <a:rPr lang="ar-SA" sz="2800" b="1" dirty="0">
                <a:latin typeface="Traditional Arabic" pitchFamily="18" charset="-78"/>
                <a:cs typeface="Traditional Arabic" pitchFamily="18" charset="-78"/>
              </a:rPr>
              <a:t>ذا يعني ذلك بالنسبة للبرنامج </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(التعليق على تأثيرها على البرنامج. مثال: التغييرات في الظروف الاقتصادية تؤثر على الطلب على الخريجين  أو المهارات المطلوبة، التغيير في سياسات الدولة، برامج جديدة مقدمة في مؤسسات أخرى) .</a:t>
            </a:r>
            <a:endParaRPr lang="en-US" sz="2800" b="1" dirty="0">
              <a:latin typeface="Traditional Arabic" pitchFamily="18" charset="-78"/>
              <a:cs typeface="Traditional Arabic" pitchFamily="18" charset="-78"/>
            </a:endParaRPr>
          </a:p>
          <a:p>
            <a:pPr algn="just" rtl="1"/>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64481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248400"/>
          </a:xfrm>
        </p:spPr>
        <p:txBody>
          <a:bodyPr>
            <a:noAutofit/>
          </a:bodyPr>
          <a:lstStyle/>
          <a:p>
            <a:pPr algn="just" rtl="1">
              <a:buNone/>
            </a:pPr>
            <a:r>
              <a:rPr lang="ar-SA" sz="2800" b="1" dirty="0" smtClean="0">
                <a:latin typeface="Traditional Arabic" pitchFamily="18" charset="-78"/>
                <a:cs typeface="Traditional Arabic" pitchFamily="18" charset="-78"/>
              </a:rPr>
              <a:t>تحليل </a:t>
            </a:r>
            <a:r>
              <a:rPr lang="ar-SA" sz="2800" b="1" dirty="0">
                <a:latin typeface="Traditional Arabic" pitchFamily="18" charset="-78"/>
                <a:cs typeface="Traditional Arabic" pitchFamily="18" charset="-78"/>
              </a:rPr>
              <a:t>النتائج غير العادية:</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ضع قائمة بالمقررات التي كان فيها نسبة من أكملوا أو نجحوا في المقرر، أو توزيع التقديرات، عاليا أو منخفضا بشكل غير طبيعي أو ابتعد عن سياسات الدرجات أو التقييمات بالقسم أو الكلية </a:t>
            </a:r>
            <a:r>
              <a:rPr lang="ar-SA" sz="2800" b="1" dirty="0" smtClean="0">
                <a:latin typeface="Traditional Arabic" pitchFamily="18" charset="-78"/>
                <a:cs typeface="Traditional Arabic" pitchFamily="18" charset="-78"/>
              </a:rPr>
              <a:t>أو </a:t>
            </a:r>
            <a:r>
              <a:rPr lang="ar-SA" sz="2800" b="1" dirty="0">
                <a:latin typeface="Traditional Arabic" pitchFamily="18" charset="-78"/>
                <a:cs typeface="Traditional Arabic" pitchFamily="18" charset="-78"/>
              </a:rPr>
              <a:t>الجامعة. لكل مقرر من هذه المقررات، أشر إلى ما أجري لدراسة الوضع، أسباب الفرق، والعمل المتخذ كنتيجة لذلك (أرفق ملخصات أخرى عند الحاجة)</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مقرر ....  </a:t>
            </a:r>
          </a:p>
          <a:p>
            <a:pPr algn="just" rtl="1">
              <a:buNone/>
            </a:pPr>
            <a:r>
              <a:rPr lang="ar-SA" sz="2800" b="1" dirty="0" smtClean="0">
                <a:latin typeface="Traditional Arabic" pitchFamily="18" charset="-78"/>
                <a:cs typeface="Traditional Arabic" pitchFamily="18" charset="-78"/>
              </a:rPr>
              <a:t>الاختلاف  </a:t>
            </a:r>
          </a:p>
          <a:p>
            <a:pPr algn="just" rtl="1">
              <a:buNone/>
            </a:pPr>
            <a:r>
              <a:rPr lang="ar-SA" sz="2800" b="1" dirty="0" smtClean="0">
                <a:latin typeface="Traditional Arabic" pitchFamily="18" charset="-78"/>
                <a:cs typeface="Traditional Arabic" pitchFamily="18" charset="-78"/>
              </a:rPr>
              <a:t>دراسة </a:t>
            </a:r>
            <a:r>
              <a:rPr lang="ar-SA" sz="2800" b="1" dirty="0">
                <a:latin typeface="Traditional Arabic" pitchFamily="18" charset="-78"/>
                <a:cs typeface="Traditional Arabic" pitchFamily="18" charset="-78"/>
              </a:rPr>
              <a:t>الوضع أو الاستقصاء الذي </a:t>
            </a:r>
            <a:r>
              <a:rPr lang="ar-SA" sz="2800" b="1" dirty="0" smtClean="0">
                <a:latin typeface="Traditional Arabic" pitchFamily="18" charset="-78"/>
                <a:cs typeface="Traditional Arabic" pitchFamily="18" charset="-78"/>
              </a:rPr>
              <a:t>أجري </a:t>
            </a:r>
          </a:p>
          <a:p>
            <a:pPr algn="just" rtl="1">
              <a:buNone/>
            </a:pPr>
            <a:r>
              <a:rPr lang="ar-SA" sz="2800" b="1" dirty="0" smtClean="0">
                <a:latin typeface="Traditional Arabic" pitchFamily="18" charset="-78"/>
                <a:cs typeface="Traditional Arabic" pitchFamily="18" charset="-78"/>
              </a:rPr>
              <a:t>سبب الفرق </a:t>
            </a:r>
          </a:p>
          <a:p>
            <a:pPr algn="just" rtl="1">
              <a:buNone/>
            </a:pPr>
            <a:r>
              <a:rPr lang="ar-SA" sz="2800" b="1" dirty="0" smtClean="0">
                <a:latin typeface="Traditional Arabic" pitchFamily="18" charset="-78"/>
                <a:cs typeface="Traditional Arabic" pitchFamily="18" charset="-78"/>
              </a:rPr>
              <a:t>الإجراء المتخذ </a:t>
            </a:r>
            <a:r>
              <a:rPr lang="ar-SA" sz="2800" b="1" dirty="0">
                <a:latin typeface="Traditional Arabic" pitchFamily="18" charset="-78"/>
                <a:cs typeface="Traditional Arabic" pitchFamily="18" charset="-78"/>
              </a:rPr>
              <a:t>(ان احتاج الأمر)</a:t>
            </a:r>
            <a:endParaRPr lang="en-US" sz="2800" b="1" dirty="0">
              <a:latin typeface="Traditional Arabic" pitchFamily="18" charset="-78"/>
              <a:cs typeface="Traditional Arabic" pitchFamily="18" charset="-78"/>
            </a:endParaRPr>
          </a:p>
          <a:p>
            <a:pPr algn="just"/>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35686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6019800"/>
          </a:xfrm>
        </p:spPr>
        <p:txBody>
          <a:bodyPr>
            <a:noAutofit/>
          </a:bodyPr>
          <a:lstStyle/>
          <a:p>
            <a:pPr algn="just" rtl="1">
              <a:buNone/>
            </a:pPr>
            <a:r>
              <a:rPr lang="ar-SA" sz="2800" b="1" dirty="0" smtClean="0">
                <a:cs typeface="AL-Hotham" pitchFamily="2" charset="-78"/>
              </a:rPr>
              <a:t> </a:t>
            </a:r>
            <a:r>
              <a:rPr lang="ar-SA" sz="2800" b="1" dirty="0">
                <a:cs typeface="AL-Hotham" pitchFamily="2" charset="-78"/>
              </a:rPr>
              <a:t>مقارنة المسجلين بالبرنامج الذين خطط لهم بالمسجلين الفعليين</a:t>
            </a:r>
            <a:endParaRPr lang="en-US" sz="2800" b="1" dirty="0">
              <a:cs typeface="AL-Hotham" pitchFamily="2" charset="-78"/>
            </a:endParaRPr>
          </a:p>
          <a:p>
            <a:pPr algn="just" rtl="1"/>
            <a:r>
              <a:rPr lang="ar-SA" sz="2800" b="1" dirty="0">
                <a:cs typeface="AL-Hotham" pitchFamily="2" charset="-78"/>
              </a:rPr>
              <a:t>عدد المسجلين الذين خطط </a:t>
            </a:r>
            <a:r>
              <a:rPr lang="ar-SA" sz="2800" b="1" dirty="0" smtClean="0">
                <a:cs typeface="AL-Hotham" pitchFamily="2" charset="-78"/>
              </a:rPr>
              <a:t>لهم     -  عدد </a:t>
            </a:r>
            <a:r>
              <a:rPr lang="ar-SA" sz="2800" b="1" dirty="0">
                <a:cs typeface="AL-Hotham" pitchFamily="2" charset="-78"/>
              </a:rPr>
              <a:t>المسجلين الفعليين</a:t>
            </a:r>
            <a:endParaRPr lang="en-US" sz="2800" b="1" dirty="0">
              <a:cs typeface="AL-Hotham" pitchFamily="2" charset="-78"/>
            </a:endParaRPr>
          </a:p>
          <a:p>
            <a:pPr algn="just" rtl="1">
              <a:buNone/>
            </a:pPr>
            <a:r>
              <a:rPr lang="ar-SA" sz="2800" b="1" dirty="0" smtClean="0">
                <a:cs typeface="AL-Hotham" pitchFamily="2" charset="-78"/>
              </a:rPr>
              <a:t> </a:t>
            </a:r>
            <a:r>
              <a:rPr lang="ar-SA" sz="2800" b="1" dirty="0">
                <a:cs typeface="AL-Hotham" pitchFamily="2" charset="-78"/>
              </a:rPr>
              <a:t>إعطاء المقررات المخطط </a:t>
            </a:r>
            <a:r>
              <a:rPr lang="ar-SA" sz="2800" b="1" dirty="0" smtClean="0">
                <a:cs typeface="AL-Hotham" pitchFamily="2" charset="-78"/>
              </a:rPr>
              <a:t>لها</a:t>
            </a:r>
          </a:p>
          <a:p>
            <a:pPr algn="just" rtl="1">
              <a:buNone/>
            </a:pPr>
            <a:r>
              <a:rPr lang="ar-SA" sz="2800" b="1" dirty="0" smtClean="0">
                <a:cs typeface="AL-Hotham" pitchFamily="2" charset="-78"/>
              </a:rPr>
              <a:t> </a:t>
            </a:r>
            <a:r>
              <a:rPr lang="ar-SA" sz="2800" b="1" dirty="0">
                <a:cs typeface="AL-Hotham" pitchFamily="2" charset="-78"/>
              </a:rPr>
              <a:t>ضع قائمة بالمقررات التي خطط لها لكن لم تدرس ووضح سبب ذلك، وما الذي ينبغي فعله إذا احتاج الأمر لأي </a:t>
            </a:r>
            <a:r>
              <a:rPr lang="ar-SA" sz="2800" b="1" dirty="0" err="1">
                <a:cs typeface="AL-Hotham" pitchFamily="2" charset="-78"/>
              </a:rPr>
              <a:t>اجراء</a:t>
            </a:r>
            <a:r>
              <a:rPr lang="ar-SA" sz="2800" b="1" dirty="0">
                <a:cs typeface="AL-Hotham" pitchFamily="2" charset="-78"/>
              </a:rPr>
              <a:t> تعويضي. مثل إعادة جدولة المقرر لعدم توفر أستاذ للمقرر أو قلة أعداد الطلبة المسجلين.</a:t>
            </a:r>
            <a:endParaRPr lang="en-US" sz="2800" b="1" dirty="0">
              <a:cs typeface="AL-Hotham" pitchFamily="2" charset="-78"/>
            </a:endParaRPr>
          </a:p>
          <a:p>
            <a:pPr algn="just" rtl="1"/>
            <a:r>
              <a:rPr lang="ar-SA" sz="2800" b="1" dirty="0">
                <a:cs typeface="AL-Hotham" pitchFamily="2" charset="-78"/>
              </a:rPr>
              <a:t>اسم المقرر </a:t>
            </a:r>
            <a:r>
              <a:rPr lang="ar-SA" sz="2800" b="1" dirty="0" smtClean="0">
                <a:cs typeface="AL-Hotham" pitchFamily="2" charset="-78"/>
              </a:rPr>
              <a:t>ورمزه – التفسير -الإجراء </a:t>
            </a:r>
            <a:r>
              <a:rPr lang="ar-SA" sz="2800" b="1" dirty="0">
                <a:cs typeface="AL-Hotham" pitchFamily="2" charset="-78"/>
              </a:rPr>
              <a:t>التعويضي إذا احتاج الأمر</a:t>
            </a:r>
            <a:endParaRPr lang="en-US" sz="2800" b="1" dirty="0">
              <a:cs typeface="AL-Hotham" pitchFamily="2" charset="-78"/>
            </a:endParaRPr>
          </a:p>
          <a:p>
            <a:pPr algn="just" rtl="1">
              <a:buNone/>
            </a:pPr>
            <a:r>
              <a:rPr lang="ar-SA" sz="2800" b="1" dirty="0" smtClean="0">
                <a:cs typeface="AL-Hotham" pitchFamily="2" charset="-78"/>
              </a:rPr>
              <a:t>الإجراء </a:t>
            </a:r>
            <a:r>
              <a:rPr lang="ar-SA" sz="2800" b="1" dirty="0">
                <a:cs typeface="AL-Hotham" pitchFamily="2" charset="-78"/>
              </a:rPr>
              <a:t>التعويضي المتخذ للوحدات التي لم يتم تدريسها في المقررات المعطاة (يكمل بعد مراجعة تقارير المقررات يذكر أي وحدات مهمة لم تدرس وتحتاج إجراء للتعويض عنها، مع ذكر السبب وإجراءات التعويض.  مثل أن تؤخذ الوحدة كموضوع إضافي في مقرر آخر إذا كانت متطلبا لدراسة لاحقة )</a:t>
            </a:r>
            <a:endParaRPr lang="en-US" sz="2800" b="1" dirty="0">
              <a:cs typeface="AL-Hotham" pitchFamily="2" charset="-78"/>
            </a:endParaRPr>
          </a:p>
          <a:p>
            <a:pPr algn="just" rtl="1"/>
            <a:r>
              <a:rPr lang="ar-SA" sz="2800" b="1" dirty="0" smtClean="0">
                <a:cs typeface="AL-Hotham" pitchFamily="2" charset="-78"/>
              </a:rPr>
              <a:t>المقرر   - الوحدة  -السبب  - </a:t>
            </a:r>
            <a:r>
              <a:rPr lang="ar-SA" sz="2800" b="1" dirty="0">
                <a:cs typeface="AL-Hotham" pitchFamily="2" charset="-78"/>
              </a:rPr>
              <a:t>الإجراء التعويضي إذا اقتضى الأمر</a:t>
            </a:r>
            <a:endParaRPr lang="en-US" sz="2800" b="1" dirty="0">
              <a:cs typeface="AL-Hotham" pitchFamily="2" charset="-78"/>
            </a:endParaRPr>
          </a:p>
          <a:p>
            <a:pPr algn="just" rtl="1"/>
            <a:endParaRPr lang="en-US" sz="2800" b="1" dirty="0">
              <a:cs typeface="AL-Hotham" pitchFamily="2" charset="-78"/>
            </a:endParaRPr>
          </a:p>
        </p:txBody>
      </p:sp>
    </p:spTree>
    <p:extLst>
      <p:ext uri="{BB962C8B-B14F-4D97-AF65-F5344CB8AC3E}">
        <p14:creationId xmlns:p14="http://schemas.microsoft.com/office/powerpoint/2010/main" val="296179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6629400"/>
          </a:xfrm>
        </p:spPr>
        <p:txBody>
          <a:bodyPr>
            <a:noAutofit/>
          </a:bodyPr>
          <a:lstStyle/>
          <a:p>
            <a:pPr algn="just" rtl="1"/>
            <a:r>
              <a:rPr lang="ar-SA" sz="2800" b="1" dirty="0">
                <a:latin typeface="Traditional Arabic" pitchFamily="18" charset="-78"/>
                <a:cs typeface="Traditional Arabic" pitchFamily="18" charset="-78"/>
              </a:rPr>
              <a:t>ملخص تقويم </a:t>
            </a:r>
            <a:r>
              <a:rPr lang="ar-SA" sz="2800" b="1" dirty="0" smtClean="0">
                <a:latin typeface="Traditional Arabic" pitchFamily="18" charset="-78"/>
                <a:cs typeface="Traditional Arabic" pitchFamily="18" charset="-78"/>
              </a:rPr>
              <a:t>البرنامج: </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تقويم الطلاب الخريجين (يكتب تقرير عنه في السنوات التي يطبق فيها الاستبانة على الخريجين وترفق نتائج الاستبانة وتدرج معلومات عن أهم جوانب القوة، والضعف، والاقتراحات للتحسين، والتعليق على النتائج من هيئة التدريس والاقتراحات على الاستجابات)</a:t>
            </a:r>
            <a:endParaRPr lang="en-US" sz="2800" b="1" dirty="0">
              <a:latin typeface="Traditional Arabic" pitchFamily="18" charset="-78"/>
              <a:cs typeface="Traditional Arabic" pitchFamily="18" charset="-78"/>
            </a:endParaRPr>
          </a:p>
          <a:p>
            <a:pPr algn="just" rtl="1">
              <a:buNone/>
            </a:pPr>
            <a:r>
              <a:rPr lang="en-US"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تاريخ الاستبانة </a:t>
            </a: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ارفق نتائج </a:t>
            </a:r>
            <a:r>
              <a:rPr lang="ar-SA" sz="2800" b="1" dirty="0" smtClean="0">
                <a:latin typeface="Traditional Arabic" pitchFamily="18" charset="-78"/>
                <a:cs typeface="Traditional Arabic" pitchFamily="18" charset="-78"/>
              </a:rPr>
              <a:t>الاستبانة</a:t>
            </a:r>
          </a:p>
          <a:p>
            <a:pPr algn="just" rtl="1">
              <a:buNone/>
            </a:pPr>
            <a:endParaRPr lang="ar-SA" sz="2800" b="1" dirty="0" smtClean="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عدد أهم الانتقادات، جوانب القوة، والاقتراحات</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التعليق (مثل التعليقات الصحيحة، العمل المتخذ، اعتبارات أخرى، وهكذا</a:t>
            </a:r>
            <a:r>
              <a:rPr lang="ar-SA" sz="2800" b="1" dirty="0" smtClean="0">
                <a:latin typeface="Traditional Arabic" pitchFamily="18" charset="-78"/>
                <a:cs typeface="Traditional Arabic" pitchFamily="18" charset="-78"/>
              </a:rPr>
              <a:t>)    </a:t>
            </a:r>
            <a:endParaRPr lang="en-US" sz="2800" b="1" dirty="0">
              <a:latin typeface="Traditional Arabic" pitchFamily="18" charset="-78"/>
              <a:cs typeface="Traditional Arabic" pitchFamily="18" charset="-78"/>
            </a:endParaRPr>
          </a:p>
          <a:p>
            <a:pPr lvl="0" algn="just" rtl="1"/>
            <a:r>
              <a:rPr lang="ar-SA" sz="2800" b="1" dirty="0">
                <a:latin typeface="Traditional Arabic" pitchFamily="18" charset="-78"/>
                <a:cs typeface="Traditional Arabic" pitchFamily="18" charset="-78"/>
              </a:rPr>
              <a:t>التغييرات المقترحة في البرنامج (إن وجدت) استجابة لهذه التغذية الراجعة</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تقويمات أخرى</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(مثل: تقويمات من جهات التوظيف أو المستفيدين الآخرين، مراجعة خارجية)</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endParaRPr lang="en-US" sz="28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04002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245291"/>
          </a:xfrm>
        </p:spPr>
        <p:txBody>
          <a:bodyPr>
            <a:normAutofit/>
          </a:bodyPr>
          <a:lstStyle/>
          <a:p>
            <a:pPr algn="just" rtl="1"/>
            <a:r>
              <a:rPr lang="ar-SA" sz="2800" b="1" dirty="0">
                <a:latin typeface="Traditional Arabic" pitchFamily="18" charset="-78"/>
                <a:cs typeface="Traditional Arabic" pitchFamily="18" charset="-78"/>
              </a:rPr>
              <a:t>صف عملية التقويم      </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أ- عدد أهم الانتقادات، جوانب القوة، والاقتراحات</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التعليق (مثل التعليقات الصحيحة، العمل المتخذ، اعتبارات أخرى، وهكذا)</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 ب- التغييرات المقترحة في البرنامج (إن وجدت) استجابة لهذه التغذية الراجعة</a:t>
            </a:r>
            <a:endParaRPr lang="en-US" sz="2800" b="1" dirty="0">
              <a:latin typeface="Traditional Arabic" pitchFamily="18" charset="-78"/>
              <a:cs typeface="Traditional Arabic" pitchFamily="18" charset="-78"/>
            </a:endParaRPr>
          </a:p>
          <a:p>
            <a:pPr algn="just" rtl="1"/>
            <a:endParaRPr lang="ar-SA" sz="2800" b="1" dirty="0" smtClean="0">
              <a:latin typeface="Traditional Arabic" pitchFamily="18" charset="-78"/>
              <a:cs typeface="Traditional Arabic" pitchFamily="18" charset="-78"/>
            </a:endParaRPr>
          </a:p>
          <a:p>
            <a:pPr algn="just" rtl="1"/>
            <a:endParaRPr lang="ar-SA" sz="2800" b="1" dirty="0">
              <a:latin typeface="Traditional Arabic" pitchFamily="18" charset="-78"/>
              <a:cs typeface="Traditional Arabic" pitchFamily="18" charset="-78"/>
            </a:endParaRPr>
          </a:p>
          <a:p>
            <a:pPr algn="just" rtl="1"/>
            <a:r>
              <a:rPr lang="ar-SA" sz="2800" b="1" dirty="0" smtClean="0">
                <a:latin typeface="Traditional Arabic" pitchFamily="18" charset="-78"/>
                <a:cs typeface="Traditional Arabic" pitchFamily="18" charset="-78"/>
              </a:rPr>
              <a:t>التقديرات </a:t>
            </a:r>
            <a:r>
              <a:rPr lang="ar-SA" sz="2800" b="1" dirty="0">
                <a:latin typeface="Traditional Arabic" pitchFamily="18" charset="-78"/>
                <a:cs typeface="Traditional Arabic" pitchFamily="18" charset="-78"/>
              </a:rPr>
              <a:t>على معايير الجودة </a:t>
            </a:r>
            <a:endParaRPr lang="ar-SA" sz="2800" b="1" dirty="0" smtClean="0">
              <a:latin typeface="Traditional Arabic" pitchFamily="18" charset="-78"/>
              <a:cs typeface="Traditional Arabic" pitchFamily="18" charset="-78"/>
            </a:endParaRPr>
          </a:p>
          <a:p>
            <a:pPr lvl="0" algn="just" rtl="1"/>
            <a:r>
              <a:rPr lang="ar-SA" sz="2800" b="1" dirty="0">
                <a:latin typeface="Traditional Arabic" pitchFamily="18" charset="-78"/>
                <a:cs typeface="Traditional Arabic" pitchFamily="18" charset="-78"/>
              </a:rPr>
              <a:t>أرفق مقاييس التقدير</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جودة </a:t>
            </a:r>
            <a:r>
              <a:rPr lang="ar-SA" sz="2800" b="1" dirty="0" smtClean="0">
                <a:latin typeface="Traditional Arabic" pitchFamily="18" charset="-78"/>
                <a:cs typeface="Traditional Arabic" pitchFamily="18" charset="-78"/>
              </a:rPr>
              <a:t>التعليم : ضع </a:t>
            </a:r>
            <a:r>
              <a:rPr lang="ar-SA" sz="2800" b="1" dirty="0">
                <a:latin typeface="Traditional Arabic" pitchFamily="18" charset="-78"/>
                <a:cs typeface="Traditional Arabic" pitchFamily="18" charset="-78"/>
              </a:rPr>
              <a:t>قائمة بالمقررات التي درست خلال السنة. وضح لكل مقرر ما إذا طبق تقويم الطالب، أو أي تقويمات أخرى لجودة التدريس. لكل مقرر، وضح إذا كان هناك عمل خطط له لتحسين التدريس </a:t>
            </a:r>
            <a:endParaRPr lang="en-US" sz="28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9526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a:buNone/>
            </a:pPr>
            <a:endParaRPr lang="ar-SA" sz="2800" b="1" dirty="0" smtClean="0">
              <a:latin typeface="Traditional Arabic" pitchFamily="2" charset="-78"/>
              <a:cs typeface="PT Bold Heading" pitchFamily="2" charset="-78"/>
            </a:endParaRPr>
          </a:p>
          <a:p>
            <a:pPr algn="ctr">
              <a:buNone/>
            </a:pPr>
            <a:endParaRPr lang="ar-SA" sz="2800" b="1" dirty="0" smtClean="0">
              <a:latin typeface="Traditional Arabic" pitchFamily="2" charset="-78"/>
              <a:cs typeface="PT Bold Heading" pitchFamily="2" charset="-78"/>
            </a:endParaRPr>
          </a:p>
          <a:p>
            <a:pPr algn="ctr">
              <a:buNone/>
            </a:pPr>
            <a:r>
              <a:rPr lang="en-US" sz="2800" b="1" dirty="0" smtClean="0">
                <a:latin typeface="Traditional Arabic" pitchFamily="2" charset="-78"/>
                <a:cs typeface="PT Bold Heading" pitchFamily="2" charset="-78"/>
              </a:rPr>
              <a:t>Program Report</a:t>
            </a:r>
            <a:endParaRPr lang="en-US" sz="2800" b="1" dirty="0">
              <a:latin typeface="Traditional Arabic" pitchFamily="2" charset="-78"/>
              <a:cs typeface="PT Bold Heading" pitchFamily="2" charset="-78"/>
            </a:endParaRPr>
          </a:p>
          <a:p>
            <a:pPr algn="ctr" rtl="1">
              <a:buNone/>
            </a:pPr>
            <a:r>
              <a:rPr lang="ar-SA" sz="2800" b="1" dirty="0" smtClean="0">
                <a:latin typeface="Traditional Arabic" pitchFamily="2" charset="-78"/>
                <a:cs typeface="PT Bold Heading" pitchFamily="2" charset="-78"/>
              </a:rPr>
              <a:t>تقرير البرنامج</a:t>
            </a:r>
          </a:p>
          <a:p>
            <a:pPr algn="ctr" rtl="1">
              <a:buNone/>
            </a:pPr>
            <a:endParaRPr lang="ar-SA" sz="2800" b="1" dirty="0">
              <a:latin typeface="Traditional Arabic" pitchFamily="2" charset="-78"/>
              <a:cs typeface="PT Bold Heading" pitchFamily="2" charset="-78"/>
            </a:endParaRPr>
          </a:p>
          <a:p>
            <a:pPr algn="ctr" rtl="1">
              <a:buNone/>
            </a:pPr>
            <a:r>
              <a:rPr lang="ar-SA" sz="2800" b="1" dirty="0">
                <a:ln w="11430"/>
                <a:effectLst>
                  <a:outerShdw blurRad="50800" dist="39000" dir="5460000" algn="tl">
                    <a:srgbClr val="000000">
                      <a:alpha val="38000"/>
                    </a:srgbClr>
                  </a:outerShdw>
                </a:effectLst>
                <a:cs typeface="PT Bold Heading" pitchFamily="2" charset="-78"/>
              </a:rPr>
              <a:t> وفقاً لمعايير الهيئة الوطنية للتقويم والاعتماد الأكاديمي</a:t>
            </a:r>
            <a:endParaRPr lang="en-US" sz="2800" dirty="0">
              <a:cs typeface="PT Bold Heading" pitchFamily="2" charset="-78"/>
            </a:endParaRPr>
          </a:p>
          <a:p>
            <a:pPr algn="ctr" rtl="1">
              <a:buNone/>
            </a:pPr>
            <a:endParaRPr lang="ar-SA" sz="2800" b="1" dirty="0" smtClean="0">
              <a:latin typeface="Traditional Arabic" pitchFamily="2" charset="-78"/>
              <a:cs typeface="PT Bold Heading" pitchFamily="2" charset="-78"/>
            </a:endParaRPr>
          </a:p>
          <a:p>
            <a:pPr algn="ctr" rtl="1">
              <a:buNone/>
            </a:pPr>
            <a:r>
              <a:rPr lang="ar-SA" sz="2800" b="1" dirty="0" smtClean="0">
                <a:latin typeface="Traditional Arabic" pitchFamily="2" charset="-78"/>
                <a:cs typeface="PT Bold Heading" pitchFamily="2" charset="-78"/>
              </a:rPr>
              <a:t>عرض</a:t>
            </a:r>
          </a:p>
          <a:p>
            <a:pPr algn="ctr" rtl="1">
              <a:buNone/>
            </a:pPr>
            <a:endParaRPr lang="ar-SA" sz="2800" b="1" dirty="0" smtClean="0">
              <a:latin typeface="Traditional Arabic" pitchFamily="2" charset="-78"/>
              <a:cs typeface="PT Bold Heading" pitchFamily="2" charset="-78"/>
            </a:endParaRPr>
          </a:p>
          <a:p>
            <a:pPr algn="ctr" rtl="1">
              <a:buNone/>
            </a:pPr>
            <a:r>
              <a:rPr lang="ar-SA" sz="2800" b="1" dirty="0" smtClean="0">
                <a:latin typeface="Traditional Arabic" pitchFamily="2" charset="-78"/>
                <a:cs typeface="PT Bold Heading" pitchFamily="2" charset="-78"/>
              </a:rPr>
              <a:t>د</a:t>
            </a:r>
            <a:r>
              <a:rPr lang="ar-SA" sz="2800" b="1" dirty="0">
                <a:latin typeface="Traditional Arabic" pitchFamily="2" charset="-78"/>
                <a:cs typeface="PT Bold Heading" pitchFamily="2" charset="-78"/>
              </a:rPr>
              <a:t>/ </a:t>
            </a:r>
            <a:r>
              <a:rPr lang="ar-SA" sz="2800" b="1" dirty="0" smtClean="0">
                <a:latin typeface="Traditional Arabic" pitchFamily="2" charset="-78"/>
                <a:cs typeface="PT Bold Heading" pitchFamily="2" charset="-78"/>
              </a:rPr>
              <a:t>منصور بن علي </a:t>
            </a:r>
            <a:r>
              <a:rPr lang="ar-SA" sz="2800" b="1" dirty="0" smtClean="0">
                <a:latin typeface="Traditional Arabic" pitchFamily="2" charset="-78"/>
                <a:cs typeface="PT Bold Heading" pitchFamily="2" charset="-78"/>
              </a:rPr>
              <a:t>الشهري</a:t>
            </a:r>
          </a:p>
          <a:p>
            <a:pPr algn="ctr" rtl="1">
              <a:buNone/>
            </a:pPr>
            <a:r>
              <a:rPr lang="ar-SA" sz="2800" b="1" dirty="0">
                <a:latin typeface="Traditional Arabic" pitchFamily="2" charset="-78"/>
                <a:cs typeface="PT Bold Heading" pitchFamily="2" charset="-78"/>
              </a:rPr>
              <a:t>د/ بدرية العبدالكريم</a:t>
            </a:r>
          </a:p>
          <a:p>
            <a:pPr algn="ctr" rtl="1">
              <a:buNone/>
            </a:pPr>
            <a:endParaRPr lang="ar-SA" sz="2800" b="1" dirty="0">
              <a:latin typeface="Traditional Arabic" pitchFamily="2" charset="-78"/>
              <a:cs typeface="PT Bold Heading"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96000"/>
          </a:xfrm>
        </p:spPr>
        <p:txBody>
          <a:bodyPr>
            <a:normAutofit/>
          </a:bodyPr>
          <a:lstStyle/>
          <a:p>
            <a:pPr algn="just" rtl="1"/>
            <a:r>
              <a:rPr lang="ar-SA" sz="2800" b="1" dirty="0">
                <a:latin typeface="Traditional Arabic" pitchFamily="18" charset="-78"/>
                <a:cs typeface="Traditional Arabic" pitchFamily="18" charset="-78"/>
              </a:rPr>
              <a:t>فاعلية استراتيجيات التعليم. </a:t>
            </a:r>
            <a:endParaRPr lang="en-US" sz="2800" b="1" dirty="0">
              <a:latin typeface="Traditional Arabic" pitchFamily="18" charset="-78"/>
              <a:cs typeface="Traditional Arabic" pitchFamily="18" charset="-78"/>
            </a:endParaRPr>
          </a:p>
          <a:p>
            <a:pPr algn="just" rtl="1"/>
            <a:r>
              <a:rPr lang="ar-SA" sz="2800" b="1" dirty="0">
                <a:latin typeface="Traditional Arabic" pitchFamily="18" charset="-78"/>
                <a:cs typeface="Traditional Arabic" pitchFamily="18" charset="-78"/>
              </a:rPr>
              <a:t>(علق على فاعلية استراتيجيات التعليم المخطط لاستخدامها في المقررات لنوع التعلم  المتضمن في كل من مجالات التعلم. والمصدر الرئيس للتغذية الراجعة </a:t>
            </a:r>
            <a:r>
              <a:rPr lang="ar-SA" sz="2800" b="1" dirty="0" smtClean="0">
                <a:latin typeface="Traditional Arabic" pitchFamily="18" charset="-78"/>
                <a:cs typeface="Traditional Arabic" pitchFamily="18" charset="-78"/>
              </a:rPr>
              <a:t> ومدى الاستجابة لتلك التغذية)</a:t>
            </a:r>
          </a:p>
          <a:p>
            <a:pPr algn="just" rtl="1"/>
            <a:endParaRPr lang="ar-SA" sz="2800" b="1" dirty="0">
              <a:latin typeface="Traditional Arabic" pitchFamily="18" charset="-78"/>
              <a:cs typeface="Traditional Arabic" pitchFamily="18" charset="-78"/>
            </a:endParaRPr>
          </a:p>
          <a:p>
            <a:pPr algn="r" rtl="1">
              <a:buNone/>
            </a:pPr>
            <a:r>
              <a:rPr lang="ar-SA" sz="2800" b="1" dirty="0">
                <a:latin typeface="Traditional Arabic" pitchFamily="18" charset="-78"/>
                <a:cs typeface="Traditional Arabic" pitchFamily="18" charset="-78"/>
              </a:rPr>
              <a:t>برامج التهيئة لعضو هيئة التدريس</a:t>
            </a:r>
            <a:r>
              <a:rPr lang="ar-SA" sz="2800" b="1" dirty="0" smtClean="0">
                <a:latin typeface="Traditional Arabic" pitchFamily="18" charset="-78"/>
                <a:cs typeface="Traditional Arabic" pitchFamily="18" charset="-78"/>
              </a:rPr>
              <a:t>:            </a:t>
            </a:r>
            <a:endParaRPr lang="en-US" sz="2800" b="1" dirty="0">
              <a:latin typeface="Traditional Arabic" pitchFamily="18" charset="-78"/>
              <a:cs typeface="Traditional Arabic" pitchFamily="18" charset="-78"/>
            </a:endParaRPr>
          </a:p>
          <a:p>
            <a:pPr algn="r" rtl="1">
              <a:buNone/>
            </a:pPr>
            <a:r>
              <a:rPr lang="ar-SA" sz="2800" b="1" dirty="0">
                <a:latin typeface="Traditional Arabic" pitchFamily="18" charset="-78"/>
                <a:cs typeface="Traditional Arabic" pitchFamily="18" charset="-78"/>
              </a:rPr>
              <a:t>           - إذا أعطيت، كم عدد المشاركين </a:t>
            </a:r>
            <a:r>
              <a:rPr lang="ar-SA" sz="2800" b="1" dirty="0" smtClean="0">
                <a:latin typeface="Traditional Arabic" pitchFamily="18" charset="-78"/>
                <a:cs typeface="Traditional Arabic" pitchFamily="18" charset="-78"/>
              </a:rPr>
              <a:t>فيها وما محتواها وإذا لم تقدم فما الأسباب</a:t>
            </a:r>
            <a:endParaRPr lang="en-US" sz="2800" b="1" dirty="0">
              <a:latin typeface="Traditional Arabic" pitchFamily="18" charset="-78"/>
              <a:cs typeface="Traditional Arabic" pitchFamily="18" charset="-78"/>
            </a:endParaRPr>
          </a:p>
          <a:p>
            <a:pPr algn="just" rtl="1"/>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63265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86800" cy="6248400"/>
          </a:xfrm>
        </p:spPr>
        <p:txBody>
          <a:bodyPr>
            <a:noAutofit/>
          </a:bodyPr>
          <a:lstStyle/>
          <a:p>
            <a:pPr algn="just" rtl="1">
              <a:buNone/>
            </a:pPr>
            <a:r>
              <a:rPr lang="ar-SA" sz="2800" b="1" dirty="0">
                <a:latin typeface="Traditional Arabic" pitchFamily="18" charset="-78"/>
                <a:cs typeface="Traditional Arabic" pitchFamily="18" charset="-78"/>
              </a:rPr>
              <a:t>إدارة البرنامج: </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ضع قائمة بالصعوبات التي واجهتها ولكل منها وضح الأثر الممكن لها على تحقيق أهداف البرنامج –بما في ذلك نواتج تعلم الطلبة وأي أهداف تعلم تطويرية أخرى- واقترح ما يمكن عمله في المستقبل لتجنب حصول </a:t>
            </a:r>
            <a:r>
              <a:rPr lang="ar-SA" sz="2800" b="1" dirty="0" smtClean="0">
                <a:latin typeface="Traditional Arabic" pitchFamily="18" charset="-78"/>
                <a:cs typeface="Traditional Arabic" pitchFamily="18" charset="-78"/>
              </a:rPr>
              <a:t>الصعوبات</a:t>
            </a:r>
          </a:p>
          <a:p>
            <a:pPr algn="just" rtl="1">
              <a:buNone/>
            </a:pPr>
            <a:endParaRPr lang="ar-SA" sz="2800" b="1" dirty="0" smtClean="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الرأي المستقل للمقومين عن جودة البرنامج بعد </a:t>
            </a:r>
            <a:r>
              <a:rPr lang="ar-SA" sz="2800" b="1" dirty="0" smtClean="0">
                <a:latin typeface="Traditional Arabic" pitchFamily="18" charset="-78"/>
                <a:cs typeface="Traditional Arabic" pitchFamily="18" charset="-78"/>
              </a:rPr>
              <a:t>الإطلاع </a:t>
            </a:r>
            <a:r>
              <a:rPr lang="ar-SA" sz="2800" b="1" dirty="0">
                <a:latin typeface="Traditional Arabic" pitchFamily="18" charset="-78"/>
                <a:cs typeface="Traditional Arabic" pitchFamily="18" charset="-78"/>
              </a:rPr>
              <a:t>على التقرير </a:t>
            </a:r>
            <a:r>
              <a:rPr lang="ar-SA" sz="2800" b="1" dirty="0" smtClean="0">
                <a:latin typeface="Traditional Arabic" pitchFamily="18" charset="-78"/>
                <a:cs typeface="Traditional Arabic" pitchFamily="18" charset="-78"/>
              </a:rPr>
              <a:t>المبدئي وتعليق منسق البرنامج عليها: </a:t>
            </a:r>
            <a:r>
              <a:rPr lang="ar-SA" sz="2800" b="1" dirty="0">
                <a:latin typeface="Traditional Arabic" pitchFamily="18" charset="-78"/>
                <a:cs typeface="Traditional Arabic" pitchFamily="18" charset="-78"/>
              </a:rPr>
              <a:t> </a:t>
            </a:r>
            <a:endParaRPr lang="ar-SA" sz="2800" b="1" dirty="0" smtClean="0">
              <a:latin typeface="Traditional Arabic" pitchFamily="18" charset="-78"/>
              <a:cs typeface="Traditional Arabic" pitchFamily="18" charset="-78"/>
            </a:endParaRPr>
          </a:p>
          <a:p>
            <a:pPr algn="just" rtl="1">
              <a:buNone/>
            </a:pP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خطة عمل: </a:t>
            </a:r>
            <a:r>
              <a:rPr lang="ar-SA" sz="2800" b="1" dirty="0" smtClean="0">
                <a:latin typeface="Traditional Arabic" pitchFamily="18" charset="-78"/>
                <a:cs typeface="Traditional Arabic" pitchFamily="18" charset="-78"/>
              </a:rPr>
              <a:t> التقدم </a:t>
            </a:r>
            <a:r>
              <a:rPr lang="ar-SA" sz="2800" b="1" dirty="0">
                <a:latin typeface="Traditional Arabic" pitchFamily="18" charset="-78"/>
                <a:cs typeface="Traditional Arabic" pitchFamily="18" charset="-78"/>
              </a:rPr>
              <a:t>في تطبيق خطة عمل السنة </a:t>
            </a:r>
            <a:r>
              <a:rPr lang="ar-SA" sz="2800" b="1" dirty="0" smtClean="0">
                <a:latin typeface="Traditional Arabic" pitchFamily="18" charset="-78"/>
                <a:cs typeface="Traditional Arabic" pitchFamily="18" charset="-78"/>
              </a:rPr>
              <a:t>السابقة - </a:t>
            </a:r>
            <a:r>
              <a:rPr lang="ar-SA" sz="2800" b="1" dirty="0">
                <a:latin typeface="Traditional Arabic" pitchFamily="18" charset="-78"/>
                <a:cs typeface="Traditional Arabic" pitchFamily="18" charset="-78"/>
              </a:rPr>
              <a:t>الأعمال المخطط لها</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تاريخ </a:t>
            </a:r>
            <a:r>
              <a:rPr lang="ar-SA" sz="2800" b="1" dirty="0" smtClean="0">
                <a:latin typeface="Traditional Arabic" pitchFamily="18" charset="-78"/>
                <a:cs typeface="Traditional Arabic" pitchFamily="18" charset="-78"/>
              </a:rPr>
              <a:t>الانتهاء -الشخص المسؤول  - أكمل </a:t>
            </a:r>
            <a:r>
              <a:rPr lang="ar-SA" sz="2800" b="1" dirty="0">
                <a:latin typeface="Traditional Arabic" pitchFamily="18" charset="-78"/>
                <a:cs typeface="Traditional Arabic" pitchFamily="18" charset="-78"/>
              </a:rPr>
              <a:t>أم لم </a:t>
            </a:r>
            <a:r>
              <a:rPr lang="ar-SA" sz="2800" b="1" dirty="0" smtClean="0">
                <a:latin typeface="Traditional Arabic" pitchFamily="18" charset="-78"/>
                <a:cs typeface="Traditional Arabic" pitchFamily="18" charset="-78"/>
              </a:rPr>
              <a:t>يكمل  - سبب </a:t>
            </a:r>
            <a:r>
              <a:rPr lang="ar-SA" sz="2800" b="1" dirty="0">
                <a:latin typeface="Traditional Arabic" pitchFamily="18" charset="-78"/>
                <a:cs typeface="Traditional Arabic" pitchFamily="18" charset="-78"/>
              </a:rPr>
              <a:t>عدم الإكمال كما خطط لذلك (ان لم يكمل):</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endParaRPr lang="en-US" sz="2800" b="1" dirty="0">
              <a:latin typeface="Traditional Arabic" pitchFamily="18" charset="-78"/>
              <a:cs typeface="Traditional Arabic" pitchFamily="18" charset="-78"/>
            </a:endParaRPr>
          </a:p>
          <a:p>
            <a:pPr algn="just"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r"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r" rtl="1">
              <a:buNone/>
            </a:pPr>
            <a:endParaRPr lang="en-US" sz="2800" dirty="0">
              <a:latin typeface="Traditional Arabic" pitchFamily="18" charset="-78"/>
              <a:cs typeface="Traditional Arabic" pitchFamily="18" charset="-78"/>
            </a:endParaRPr>
          </a:p>
          <a:p>
            <a:pPr algn="r"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r"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r"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r"/>
            <a:endParaRPr lang="en-US"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81684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Autofit/>
          </a:bodyPr>
          <a:lstStyle/>
          <a:p>
            <a:pPr algn="just" rtl="1">
              <a:buNone/>
            </a:pPr>
            <a:r>
              <a:rPr lang="ar-SA" sz="2800" b="1" dirty="0" smtClean="0">
                <a:cs typeface="AL-Hotham" pitchFamily="2" charset="-78"/>
              </a:rPr>
              <a:t> </a:t>
            </a:r>
            <a:r>
              <a:rPr lang="ar-SA" sz="2800" b="1" dirty="0">
                <a:latin typeface="Traditional Arabic" pitchFamily="18" charset="-78"/>
                <a:cs typeface="Traditional Arabic" pitchFamily="18" charset="-78"/>
              </a:rPr>
              <a:t>مقترحات تطوير البرنامج</a:t>
            </a:r>
            <a:endParaRPr lang="en-US" sz="2800" b="1" dirty="0">
              <a:latin typeface="Traditional Arabic" pitchFamily="18" charset="-78"/>
              <a:cs typeface="Traditional Arabic" pitchFamily="18" charset="-78"/>
            </a:endParaRPr>
          </a:p>
          <a:p>
            <a:pPr lvl="0" algn="just" rtl="1">
              <a:buNone/>
            </a:pPr>
            <a:r>
              <a:rPr lang="ar-SA" sz="2800" b="1" dirty="0">
                <a:latin typeface="Traditional Arabic" pitchFamily="18" charset="-78"/>
                <a:cs typeface="Traditional Arabic" pitchFamily="18" charset="-78"/>
              </a:rPr>
              <a:t>مقترحات التغيير في هيكلية البرنامج كنتيجة للتغيرات في البيئة الخارجية أو الداخلية أو للتقويمات (الوحدات/الساعات المعتمدة، المقررات الإجبارية أو الاختيارية، أخرى)</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مقترحات </a:t>
            </a:r>
            <a:r>
              <a:rPr lang="ar-SA" sz="2800" b="1" dirty="0">
                <a:latin typeface="Traditional Arabic" pitchFamily="18" charset="-78"/>
                <a:cs typeface="Traditional Arabic" pitchFamily="18" charset="-78"/>
              </a:rPr>
              <a:t>التغيير في المقررات التي ظهرت من التقويمات أو التقارير أو غيرها (مثل إضافة أو حذف الوحدات أو المواضيع، التغييرات في إجراءات التعليم أو التقييم وهكذا)</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ج- </a:t>
            </a:r>
            <a:r>
              <a:rPr lang="ar-SA" sz="2800" b="1" dirty="0">
                <a:latin typeface="Traditional Arabic" pitchFamily="18" charset="-78"/>
                <a:cs typeface="Traditional Arabic" pitchFamily="18" charset="-78"/>
              </a:rPr>
              <a:t>أنشطة تطوير هيئة التدريس والمنسوبين (كنتيجة للتقويمات والتعليقات)</a:t>
            </a:r>
            <a:endParaRPr lang="en-US" sz="2800" b="1" dirty="0">
              <a:latin typeface="Traditional Arabic" pitchFamily="18" charset="-78"/>
              <a:cs typeface="Traditional Arabic" pitchFamily="18" charset="-78"/>
            </a:endParaRPr>
          </a:p>
          <a:p>
            <a:pPr algn="just" rtl="1">
              <a:buNone/>
            </a:pPr>
            <a:r>
              <a:rPr lang="ar-SA" sz="2800" b="1" dirty="0" smtClean="0">
                <a:latin typeface="Traditional Arabic" pitchFamily="18" charset="-78"/>
                <a:cs typeface="Traditional Arabic" pitchFamily="18" charset="-78"/>
              </a:rPr>
              <a:t>خطة </a:t>
            </a:r>
            <a:r>
              <a:rPr lang="ar-SA" sz="2800" b="1" dirty="0">
                <a:latin typeface="Traditional Arabic" pitchFamily="18" charset="-78"/>
                <a:cs typeface="Traditional Arabic" pitchFamily="18" charset="-78"/>
              </a:rPr>
              <a:t>العمل الجديدة للسنة </a:t>
            </a:r>
            <a:r>
              <a:rPr lang="ar-SA" sz="2800" b="1" dirty="0" smtClean="0">
                <a:latin typeface="Traditional Arabic" pitchFamily="18" charset="-78"/>
                <a:cs typeface="Traditional Arabic" pitchFamily="18" charset="-78"/>
              </a:rPr>
              <a:t>الأكاديمية(ضع </a:t>
            </a:r>
            <a:r>
              <a:rPr lang="ar-SA" sz="2800" b="1" dirty="0">
                <a:latin typeface="Traditional Arabic" pitchFamily="18" charset="-78"/>
                <a:cs typeface="Traditional Arabic" pitchFamily="18" charset="-78"/>
              </a:rPr>
              <a:t>قائمة بالأعمال المطلوبة لتطوير البرنامج مشيرا في كل واحدة إلى </a:t>
            </a:r>
            <a:r>
              <a:rPr lang="ar-SA" sz="2800" b="1" dirty="0" smtClean="0">
                <a:latin typeface="Traditional Arabic" pitchFamily="18" charset="-78"/>
                <a:cs typeface="Traditional Arabic" pitchFamily="18" charset="-78"/>
              </a:rPr>
              <a:t>تاريخ </a:t>
            </a:r>
            <a:r>
              <a:rPr lang="ar-SA" sz="2800" b="1" dirty="0">
                <a:latin typeface="Traditional Arabic" pitchFamily="18" charset="-78"/>
                <a:cs typeface="Traditional Arabic" pitchFamily="18" charset="-78"/>
              </a:rPr>
              <a:t>الإكمال والشخص المسؤول. ويمكن أن تكون استمرارا للأعمال التي لم تنته من السنة السابقة</a:t>
            </a:r>
            <a:r>
              <a:rPr lang="ar-SA" sz="2800" b="1" dirty="0" smtClean="0">
                <a:latin typeface="Traditional Arabic" pitchFamily="18" charset="-78"/>
                <a:cs typeface="Traditional Arabic" pitchFamily="18" charset="-78"/>
              </a:rPr>
              <a:t>).  العمل المطلوب  - تاريخ إكماله - الشخص </a:t>
            </a:r>
            <a:r>
              <a:rPr lang="ar-SA" sz="2800" b="1" dirty="0">
                <a:latin typeface="Traditional Arabic" pitchFamily="18" charset="-78"/>
                <a:cs typeface="Traditional Arabic" pitchFamily="18" charset="-78"/>
              </a:rPr>
              <a:t>المسؤول</a:t>
            </a:r>
            <a:endParaRPr lang="en-US" sz="2800" b="1" dirty="0">
              <a:latin typeface="Traditional Arabic" pitchFamily="18" charset="-78"/>
              <a:cs typeface="Traditional Arabic" pitchFamily="18" charset="-78"/>
            </a:endParaRPr>
          </a:p>
          <a:p>
            <a:pPr algn="just" rtl="1">
              <a:buNone/>
            </a:pPr>
            <a:r>
              <a:rPr lang="ar-SA" sz="2800" dirty="0">
                <a:latin typeface="Traditional Arabic" pitchFamily="18" charset="-78"/>
                <a:cs typeface="Traditional Arabic" pitchFamily="18" charset="-78"/>
              </a:rPr>
              <a:t> </a:t>
            </a:r>
            <a:endParaRPr lang="en-US" sz="2800" dirty="0">
              <a:latin typeface="Traditional Arabic" pitchFamily="18" charset="-78"/>
              <a:cs typeface="Traditional Arabic" pitchFamily="18" charset="-78"/>
            </a:endParaRPr>
          </a:p>
          <a:p>
            <a:pPr algn="just" rtl="1">
              <a:buNone/>
            </a:pPr>
            <a:r>
              <a:rPr lang="ar-SA" sz="2800" dirty="0" smtClean="0">
                <a:latin typeface="Traditional Arabic" pitchFamily="18" charset="-78"/>
                <a:cs typeface="Traditional Arabic" pitchFamily="18" charset="-78"/>
              </a:rPr>
              <a:t>  </a:t>
            </a:r>
            <a:endParaRPr lang="en-US" sz="2800" dirty="0" smtClean="0">
              <a:latin typeface="Traditional Arabic" pitchFamily="18" charset="-78"/>
              <a:cs typeface="Traditional Arabic" pitchFamily="18" charset="-78"/>
            </a:endParaRPr>
          </a:p>
          <a:p>
            <a:pPr algn="r" rtl="1">
              <a:buNone/>
            </a:pPr>
            <a:r>
              <a:rPr lang="ar-SA" sz="2800" dirty="0" smtClean="0"/>
              <a:t> </a:t>
            </a:r>
            <a:endParaRPr lang="en-US" sz="2800" dirty="0" smtClean="0"/>
          </a:p>
          <a:p>
            <a:pPr algn="r" rtl="1">
              <a:buNone/>
            </a:pPr>
            <a:r>
              <a:rPr lang="ar-SA" sz="2800" dirty="0" smtClean="0"/>
              <a:t> </a:t>
            </a:r>
            <a:endParaRPr lang="en-US" sz="2800" dirty="0" smtClean="0"/>
          </a:p>
          <a:p>
            <a:pPr algn="r" rtl="1">
              <a:buNone/>
            </a:pPr>
            <a:r>
              <a:rPr lang="ar-SA" sz="2800" dirty="0" smtClean="0"/>
              <a:t> </a:t>
            </a:r>
            <a:endParaRPr lang="en-US" sz="2800" dirty="0" smtClean="0"/>
          </a:p>
          <a:p>
            <a:pPr algn="r" rtl="1">
              <a:buNone/>
            </a:pPr>
            <a:r>
              <a:rPr lang="ar-SA" sz="2800" dirty="0" smtClean="0"/>
              <a:t> </a:t>
            </a:r>
            <a:endParaRPr lang="en-US" sz="2800" dirty="0" smtClean="0"/>
          </a:p>
          <a:p>
            <a:pPr algn="r"/>
            <a:endParaRPr lang="en-US" sz="2800" dirty="0"/>
          </a:p>
        </p:txBody>
      </p:sp>
    </p:spTree>
    <p:extLst>
      <p:ext uri="{BB962C8B-B14F-4D97-AF65-F5344CB8AC3E}">
        <p14:creationId xmlns:p14="http://schemas.microsoft.com/office/powerpoint/2010/main" val="3597677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pPr algn="just" rtl="1">
              <a:buNone/>
            </a:pPr>
            <a:r>
              <a:rPr lang="ar-SA" sz="2800" b="1" dirty="0">
                <a:latin typeface="Traditional Arabic" pitchFamily="18" charset="-78"/>
                <a:cs typeface="Traditional Arabic" pitchFamily="18" charset="-78"/>
              </a:rPr>
              <a:t>اسم منسق القسم</a:t>
            </a:r>
            <a:r>
              <a:rPr lang="ar-SA" sz="2800" b="1" dirty="0" smtClean="0">
                <a:latin typeface="Traditional Arabic" pitchFamily="18" charset="-78"/>
                <a:cs typeface="Traditional Arabic" pitchFamily="18" charset="-78"/>
              </a:rPr>
              <a:t>:</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التوقيع</a:t>
            </a:r>
            <a:r>
              <a:rPr lang="ar-SA" sz="2800" b="1" dirty="0" smtClean="0">
                <a:latin typeface="Traditional Arabic" pitchFamily="18" charset="-78"/>
                <a:cs typeface="Traditional Arabic" pitchFamily="18" charset="-78"/>
              </a:rPr>
              <a:t>: </a:t>
            </a:r>
            <a:r>
              <a:rPr lang="ar-SA" sz="2800" b="1" dirty="0">
                <a:latin typeface="Traditional Arabic" pitchFamily="18" charset="-78"/>
                <a:cs typeface="Traditional Arabic" pitchFamily="18" charset="-78"/>
              </a:rPr>
              <a:t>تاريخ إكمال </a:t>
            </a:r>
            <a:r>
              <a:rPr lang="ar-SA" sz="2800" b="1" dirty="0" smtClean="0">
                <a:latin typeface="Traditional Arabic" pitchFamily="18" charset="-78"/>
                <a:cs typeface="Traditional Arabic" pitchFamily="18" charset="-78"/>
              </a:rPr>
              <a:t>التقرير</a:t>
            </a:r>
          </a:p>
          <a:p>
            <a:pPr algn="just" rtl="1">
              <a:buNone/>
            </a:pPr>
            <a:r>
              <a:rPr lang="ar-SA" sz="2800" b="1" dirty="0" smtClean="0">
                <a:latin typeface="Traditional Arabic" pitchFamily="18" charset="-78"/>
                <a:cs typeface="Traditional Arabic" pitchFamily="18" charset="-78"/>
              </a:rPr>
              <a:t>العميد</a:t>
            </a:r>
            <a:r>
              <a:rPr lang="ar-SA" sz="2800" b="1" dirty="0">
                <a:latin typeface="Traditional Arabic" pitchFamily="18" charset="-78"/>
                <a:cs typeface="Traditional Arabic" pitchFamily="18" charset="-78"/>
              </a:rPr>
              <a:t>/ رئيس القسم الذي </a:t>
            </a:r>
            <a:r>
              <a:rPr lang="ar-SA" sz="2800" b="1" dirty="0" smtClean="0">
                <a:latin typeface="Traditional Arabic" pitchFamily="18" charset="-78"/>
                <a:cs typeface="Traditional Arabic" pitchFamily="18" charset="-78"/>
              </a:rPr>
              <a:t>استلمه</a:t>
            </a:r>
          </a:p>
          <a:p>
            <a:pPr algn="just" rtl="1">
              <a:buNone/>
            </a:pPr>
            <a:r>
              <a:rPr lang="ar-SA" sz="2800" b="1" dirty="0" smtClean="0">
                <a:latin typeface="Traditional Arabic" pitchFamily="18" charset="-78"/>
                <a:cs typeface="Traditional Arabic" pitchFamily="18" charset="-78"/>
              </a:rPr>
              <a:t>  تاريخ </a:t>
            </a:r>
            <a:r>
              <a:rPr lang="ar-SA" sz="2800" b="1" dirty="0">
                <a:latin typeface="Traditional Arabic" pitchFamily="18" charset="-78"/>
                <a:cs typeface="Traditional Arabic" pitchFamily="18" charset="-78"/>
              </a:rPr>
              <a:t>الاستلام</a:t>
            </a:r>
            <a:r>
              <a:rPr lang="ar-SA" sz="2800" b="1" dirty="0" smtClean="0">
                <a:latin typeface="Traditional Arabic" pitchFamily="18" charset="-78"/>
                <a:cs typeface="Traditional Arabic" pitchFamily="18" charset="-78"/>
              </a:rPr>
              <a:t>:_</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ملاحق</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نسخ من كل تقارير المقررات</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مقاييس التقدير للبرنامج باستخدام مقاييس التقويم الذاتي للبرنامج التي طبقت هذه السنة (بند هـ 2)</a:t>
            </a:r>
            <a:endParaRPr lang="en-US" sz="2800" b="1" dirty="0">
              <a:latin typeface="Traditional Arabic" pitchFamily="18" charset="-78"/>
              <a:cs typeface="Traditional Arabic" pitchFamily="18" charset="-78"/>
            </a:endParaRPr>
          </a:p>
          <a:p>
            <a:pPr algn="just" rtl="1">
              <a:buNone/>
            </a:pPr>
            <a:r>
              <a:rPr lang="ar-SA" sz="2800" b="1" dirty="0">
                <a:latin typeface="Traditional Arabic" pitchFamily="18" charset="-78"/>
                <a:cs typeface="Traditional Arabic" pitchFamily="18" charset="-78"/>
              </a:rPr>
              <a:t>خلاصة أي تقويمات بواسطة الخريجين أو أي مستفيدين آخرين في هذه السنة (انظر بند هـ1</a:t>
            </a:r>
            <a:r>
              <a:rPr lang="ar-SA" sz="2800" b="1" dirty="0" smtClean="0">
                <a:latin typeface="Traditional Arabic" pitchFamily="18" charset="-78"/>
                <a:cs typeface="Traditional Arabic" pitchFamily="18" charset="-78"/>
              </a:rPr>
              <a:t>) - تقرير </a:t>
            </a:r>
            <a:r>
              <a:rPr lang="ar-SA" sz="2800" b="1" dirty="0">
                <a:latin typeface="Traditional Arabic" pitchFamily="18" charset="-78"/>
                <a:cs typeface="Traditional Arabic" pitchFamily="18" charset="-78"/>
              </a:rPr>
              <a:t>المقوم المستقل.</a:t>
            </a:r>
            <a:endParaRPr lang="en-US" sz="2800" b="1" dirty="0">
              <a:latin typeface="Traditional Arabic" pitchFamily="18" charset="-78"/>
              <a:cs typeface="Traditional Arabic" pitchFamily="18" charset="-78"/>
            </a:endParaRPr>
          </a:p>
          <a:p>
            <a:pPr algn="r">
              <a:buNone/>
            </a:pPr>
            <a:endParaRPr lang="en-US" dirty="0"/>
          </a:p>
        </p:txBody>
      </p:sp>
    </p:spTree>
    <p:extLst>
      <p:ext uri="{BB962C8B-B14F-4D97-AF65-F5344CB8AC3E}">
        <p14:creationId xmlns:p14="http://schemas.microsoft.com/office/powerpoint/2010/main" val="2018715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SA" b="1" dirty="0">
                <a:solidFill>
                  <a:srgbClr val="7030A0"/>
                </a:solidFill>
                <a:latin typeface="Traditional Arabic" pitchFamily="18" charset="-78"/>
                <a:cs typeface="Traditional Arabic" pitchFamily="18" charset="-78"/>
              </a:rPr>
              <a:t>أن نوجِّه برامجنا نحو بناء المهارات وتنميتها وتطويرها لدى طلابنا خاصة أن العصر غير العصر، ولم تعد المعرفة هي المطلب في ذاتها.</a:t>
            </a:r>
          </a:p>
          <a:p>
            <a:pPr algn="just" rtl="1"/>
            <a:r>
              <a:rPr lang="ar-SA" b="1" dirty="0">
                <a:solidFill>
                  <a:srgbClr val="7030A0"/>
                </a:solidFill>
                <a:latin typeface="Traditional Arabic" pitchFamily="18" charset="-78"/>
                <a:cs typeface="Traditional Arabic" pitchFamily="18" charset="-78"/>
              </a:rPr>
              <a:t>أن تبنى المقررات الدراسة التي تتضمنها الخطة الدراسية وفق أهداف البرنامج ونواتج التعلم المرغوبة.</a:t>
            </a:r>
          </a:p>
          <a:p>
            <a:pPr algn="just" rtl="1"/>
            <a:r>
              <a:rPr lang="ar-SA" b="1" dirty="0">
                <a:solidFill>
                  <a:srgbClr val="7030A0"/>
                </a:solidFill>
                <a:latin typeface="Traditional Arabic" pitchFamily="18" charset="-78"/>
                <a:cs typeface="Traditional Arabic" pitchFamily="18" charset="-78"/>
              </a:rPr>
              <a:t>أن تبنى المفردات والموضوعات في المقررات الدراسية وفق أهداف البرنامج ونواتج التعلم لا وفق مفردات كتاب معين لعضو هيئة التدريس أو نقل من كتاب لعضو آخر...</a:t>
            </a:r>
          </a:p>
          <a:p>
            <a:pPr algn="just" rtl="1"/>
            <a:r>
              <a:rPr lang="ar-SA" b="1" dirty="0">
                <a:solidFill>
                  <a:srgbClr val="7030A0"/>
                </a:solidFill>
                <a:latin typeface="Traditional Arabic" pitchFamily="18" charset="-78"/>
                <a:cs typeface="Traditional Arabic" pitchFamily="18" charset="-78"/>
              </a:rPr>
              <a:t>مراعاة البنائية والتكاملية في المقررات الدراسية وعدم التداخل بينها.</a:t>
            </a:r>
          </a:p>
          <a:p>
            <a:pPr algn="just" rtl="1"/>
            <a:r>
              <a:rPr lang="ar-SA" b="1" dirty="0">
                <a:solidFill>
                  <a:srgbClr val="7030A0"/>
                </a:solidFill>
                <a:latin typeface="Traditional Arabic" pitchFamily="18" charset="-78"/>
                <a:cs typeface="Traditional Arabic" pitchFamily="18" charset="-78"/>
              </a:rPr>
              <a:t>مراعاة أن التنوع في المقررات الدراسية تنوع في المحتوى والمضامين بإطار بنائي إضافة إلى تنوع في العناوين، وليس تغير في العناوين والمحتوى والمضمون واحد.</a:t>
            </a:r>
          </a:p>
          <a:p>
            <a:pPr algn="just" rtl="1"/>
            <a:endParaRPr lang="ar-SA" b="1" dirty="0">
              <a:solidFill>
                <a:srgbClr val="7030A0"/>
              </a:solidFill>
            </a:endParaRPr>
          </a:p>
          <a:p>
            <a:pPr algn="just" rtl="1"/>
            <a:endParaRPr lang="ar-SA" b="1" dirty="0">
              <a:solidFill>
                <a:srgbClr val="7030A0"/>
              </a:solidFill>
            </a:endParaRPr>
          </a:p>
        </p:txBody>
      </p:sp>
      <p:sp>
        <p:nvSpPr>
          <p:cNvPr id="3" name="عنوان 2"/>
          <p:cNvSpPr>
            <a:spLocks noGrp="1"/>
          </p:cNvSpPr>
          <p:nvPr>
            <p:ph type="title"/>
          </p:nvPr>
        </p:nvSpPr>
        <p:spPr/>
        <p:txBody>
          <a:bodyPr/>
          <a:lstStyle/>
          <a:p>
            <a:pPr algn="r"/>
            <a:r>
              <a:rPr lang="ar-SA" dirty="0">
                <a:solidFill>
                  <a:srgbClr val="FF0000"/>
                </a:solidFill>
                <a:cs typeface="PT Bold Heading" pitchFamily="2" charset="-78"/>
              </a:rPr>
              <a:t>الطموحات</a:t>
            </a:r>
          </a:p>
        </p:txBody>
      </p:sp>
    </p:spTree>
    <p:extLst>
      <p:ext uri="{BB962C8B-B14F-4D97-AF65-F5344CB8AC3E}">
        <p14:creationId xmlns:p14="http://schemas.microsoft.com/office/powerpoint/2010/main" val="293899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rtl="1"/>
            <a:r>
              <a:rPr lang="ar-SA" sz="2800" b="1" dirty="0">
                <a:solidFill>
                  <a:srgbClr val="7030A0"/>
                </a:solidFill>
                <a:latin typeface="Traditional Arabic" pitchFamily="18" charset="-78"/>
                <a:cs typeface="Traditional Arabic" pitchFamily="18" charset="-78"/>
              </a:rPr>
              <a:t>إخلاص عضو هيئة التدريس في كتابة تقرير المقرر ببيان كل ما اعترضه في البرنامج وسبل تحسينه؛ لأن هذا سيبنى عليه فيما بعد تقرير البرنامج وتعديل الخطة...</a:t>
            </a:r>
          </a:p>
          <a:p>
            <a:pPr algn="just" rtl="1"/>
            <a:r>
              <a:rPr lang="ar-SA" sz="2800" b="1" dirty="0">
                <a:solidFill>
                  <a:srgbClr val="7030A0"/>
                </a:solidFill>
                <a:latin typeface="Traditional Arabic" pitchFamily="18" charset="-78"/>
                <a:cs typeface="Traditional Arabic" pitchFamily="18" charset="-78"/>
              </a:rPr>
              <a:t>أن يستجيب عضو هيئة التدريس للدورات التدريبية التي تعقد هنا وهناك في مهارات التدريس كذلك يستجيب للتقويم وتقديم التغذية الراجعة.</a:t>
            </a:r>
          </a:p>
          <a:p>
            <a:pPr algn="just" rtl="1"/>
            <a:r>
              <a:rPr lang="ar-SA" sz="2800" b="1" dirty="0">
                <a:solidFill>
                  <a:srgbClr val="7030A0"/>
                </a:solidFill>
                <a:latin typeface="Traditional Arabic" pitchFamily="18" charset="-78"/>
                <a:cs typeface="Traditional Arabic" pitchFamily="18" charset="-78"/>
              </a:rPr>
              <a:t>أن تُستقرأ آراء جميع المستفيدين في البرنامج وتحلل لتقويم البرنامج وتطويره.</a:t>
            </a:r>
          </a:p>
          <a:p>
            <a:pPr algn="just" rtl="1"/>
            <a:endParaRPr lang="ar-SA" sz="2800" b="1" dirty="0">
              <a:solidFill>
                <a:srgbClr val="7030A0"/>
              </a:solidFill>
            </a:endParaRPr>
          </a:p>
          <a:p>
            <a:pPr algn="just" rtl="1"/>
            <a:endParaRPr lang="ar-SA" sz="2800" b="1" dirty="0">
              <a:solidFill>
                <a:srgbClr val="7030A0"/>
              </a:solidFill>
            </a:endParaRPr>
          </a:p>
        </p:txBody>
      </p:sp>
      <p:sp>
        <p:nvSpPr>
          <p:cNvPr id="3" name="عنوان 2"/>
          <p:cNvSpPr>
            <a:spLocks noGrp="1"/>
          </p:cNvSpPr>
          <p:nvPr>
            <p:ph type="title"/>
          </p:nvPr>
        </p:nvSpPr>
        <p:spPr/>
        <p:txBody>
          <a:bodyPr/>
          <a:lstStyle/>
          <a:p>
            <a:pPr algn="r"/>
            <a:r>
              <a:rPr lang="ar-SA" dirty="0" smtClean="0">
                <a:solidFill>
                  <a:srgbClr val="FF0000"/>
                </a:solidFill>
                <a:cs typeface="PT Bold Heading" pitchFamily="2" charset="-78"/>
              </a:rPr>
              <a:t>الطموحات</a:t>
            </a:r>
            <a:endParaRPr lang="ar-SA" dirty="0">
              <a:solidFill>
                <a:srgbClr val="FF0000"/>
              </a:solidFill>
              <a:cs typeface="PT Bold Heading" pitchFamily="2" charset="-78"/>
            </a:endParaRPr>
          </a:p>
        </p:txBody>
      </p:sp>
    </p:spTree>
    <p:extLst>
      <p:ext uri="{BB962C8B-B14F-4D97-AF65-F5344CB8AC3E}">
        <p14:creationId xmlns:p14="http://schemas.microsoft.com/office/powerpoint/2010/main" val="736308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8" indent="-342900" algn="ctr">
              <a:buNone/>
            </a:pPr>
            <a:endParaRPr lang="ar-SA" sz="8000" b="1" dirty="0" smtClean="0"/>
          </a:p>
          <a:p>
            <a:pPr marL="342900" lvl="8" indent="-342900" algn="ctr">
              <a:buNone/>
            </a:pPr>
            <a:r>
              <a:rPr lang="ar-SA" sz="8000" b="1" dirty="0" smtClean="0"/>
              <a:t>شكرا لكم</a:t>
            </a:r>
            <a:endParaRPr lang="en-US" sz="8000" b="1" dirty="0" smtClean="0"/>
          </a:p>
          <a:p>
            <a:endParaRPr lang="en-US" dirty="0"/>
          </a:p>
        </p:txBody>
      </p:sp>
    </p:spTree>
    <p:extLst>
      <p:ext uri="{BB962C8B-B14F-4D97-AF65-F5344CB8AC3E}">
        <p14:creationId xmlns:p14="http://schemas.microsoft.com/office/powerpoint/2010/main" val="2376093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SA" dirty="0">
                <a:cs typeface="PT Bold Heading" pitchFamily="2" charset="-78"/>
              </a:rPr>
              <a:t>إكساب المشاركين مجموعة من المعارف والمهارات </a:t>
            </a:r>
            <a:r>
              <a:rPr lang="ar-SA" dirty="0" smtClean="0">
                <a:cs typeface="PT Bold Heading" pitchFamily="2" charset="-78"/>
              </a:rPr>
              <a:t>لا عداد تقارير  </a:t>
            </a:r>
            <a:r>
              <a:rPr lang="ar-SA" dirty="0">
                <a:cs typeface="PT Bold Heading" pitchFamily="2" charset="-78"/>
              </a:rPr>
              <a:t>المقررات والبرامج الجامعية الفعالة </a:t>
            </a:r>
            <a:r>
              <a:rPr lang="ar-SA" dirty="0" smtClean="0">
                <a:cs typeface="PT Bold Heading" pitchFamily="2" charset="-78"/>
              </a:rPr>
              <a:t>.</a:t>
            </a:r>
          </a:p>
          <a:p>
            <a:pPr algn="just" rtl="1"/>
            <a:endParaRPr lang="ar-SA" dirty="0" smtClean="0">
              <a:cs typeface="PT Bold Heading" pitchFamily="2" charset="-78"/>
            </a:endParaRPr>
          </a:p>
          <a:p>
            <a:pPr marL="109728" indent="0" algn="ctr" rtl="1">
              <a:lnSpc>
                <a:spcPct val="80000"/>
              </a:lnSpc>
              <a:buNone/>
            </a:pPr>
            <a:r>
              <a:rPr lang="ar-SA" sz="2800" dirty="0" smtClean="0">
                <a:solidFill>
                  <a:srgbClr val="7030A0"/>
                </a:solidFill>
                <a:ea typeface="AdvertisingBold"/>
                <a:cs typeface="PT Bold Heading" pitchFamily="2" charset="-78"/>
              </a:rPr>
              <a:t>إضافة إلي:</a:t>
            </a:r>
          </a:p>
          <a:p>
            <a:pPr algn="r" rtl="1">
              <a:lnSpc>
                <a:spcPct val="80000"/>
              </a:lnSpc>
              <a:buFont typeface="Wingdings" pitchFamily="2" charset="2"/>
              <a:buChar char="Ø"/>
            </a:pPr>
            <a:endParaRPr lang="ar-SA" sz="2800" dirty="0">
              <a:solidFill>
                <a:srgbClr val="7030A0"/>
              </a:solidFill>
              <a:ea typeface="AdvertisingBold"/>
              <a:cs typeface="PT Bold Heading" pitchFamily="2" charset="-78"/>
            </a:endParaRPr>
          </a:p>
          <a:p>
            <a:pPr algn="r" rtl="1">
              <a:lnSpc>
                <a:spcPct val="80000"/>
              </a:lnSpc>
              <a:buFont typeface="Wingdings" pitchFamily="2" charset="2"/>
              <a:buChar char="Ø"/>
            </a:pPr>
            <a:r>
              <a:rPr lang="ar-SA" sz="2800" dirty="0" smtClean="0">
                <a:solidFill>
                  <a:srgbClr val="7030A0"/>
                </a:solidFill>
                <a:ea typeface="AdvertisingBold"/>
                <a:cs typeface="PT Bold Heading" pitchFamily="2" charset="-78"/>
              </a:rPr>
              <a:t>التعرف </a:t>
            </a:r>
            <a:r>
              <a:rPr lang="ar-SA" sz="2800" dirty="0">
                <a:solidFill>
                  <a:srgbClr val="7030A0"/>
                </a:solidFill>
                <a:ea typeface="AdvertisingBold"/>
                <a:cs typeface="PT Bold Heading" pitchFamily="2" charset="-78"/>
              </a:rPr>
              <a:t>على تقرير </a:t>
            </a:r>
            <a:r>
              <a:rPr lang="ar-SA" sz="2800" dirty="0" smtClean="0">
                <a:solidFill>
                  <a:srgbClr val="7030A0"/>
                </a:solidFill>
                <a:ea typeface="AdvertisingBold"/>
                <a:cs typeface="PT Bold Heading" pitchFamily="2" charset="-78"/>
              </a:rPr>
              <a:t>البرنامج الأكاديمي.</a:t>
            </a:r>
            <a:endParaRPr lang="ar-SA" sz="2800" dirty="0">
              <a:solidFill>
                <a:srgbClr val="7030A0"/>
              </a:solidFill>
              <a:ea typeface="AdvertisingBold"/>
              <a:cs typeface="PT Bold Heading" pitchFamily="2" charset="-78"/>
            </a:endParaRPr>
          </a:p>
          <a:p>
            <a:pPr algn="r" rtl="1">
              <a:lnSpc>
                <a:spcPct val="80000"/>
              </a:lnSpc>
              <a:buFont typeface="Wingdings" pitchFamily="2" charset="2"/>
              <a:buChar char="Ø"/>
            </a:pPr>
            <a:r>
              <a:rPr lang="ar-SA" sz="2800" dirty="0">
                <a:solidFill>
                  <a:srgbClr val="7030A0"/>
                </a:solidFill>
                <a:cs typeface="PT Bold Heading" pitchFamily="2" charset="-78"/>
              </a:rPr>
              <a:t>تطبيق المهارات المكتسبة عند إجراء </a:t>
            </a:r>
            <a:r>
              <a:rPr lang="ar-SA" sz="2800" dirty="0" smtClean="0">
                <a:solidFill>
                  <a:srgbClr val="7030A0"/>
                </a:solidFill>
                <a:cs typeface="PT Bold Heading" pitchFamily="2" charset="-78"/>
              </a:rPr>
              <a:t>عمليات </a:t>
            </a:r>
            <a:r>
              <a:rPr lang="ar-SA" sz="2800" dirty="0">
                <a:solidFill>
                  <a:srgbClr val="7030A0"/>
                </a:solidFill>
                <a:cs typeface="PT Bold Heading" pitchFamily="2" charset="-78"/>
              </a:rPr>
              <a:t>كتابة تقرير </a:t>
            </a:r>
            <a:r>
              <a:rPr lang="ar-SA" sz="2800" dirty="0" smtClean="0">
                <a:solidFill>
                  <a:srgbClr val="7030A0"/>
                </a:solidFill>
                <a:cs typeface="PT Bold Heading" pitchFamily="2" charset="-78"/>
              </a:rPr>
              <a:t>البرنامج.</a:t>
            </a:r>
            <a:endParaRPr lang="ar-SA" sz="2800" dirty="0">
              <a:solidFill>
                <a:srgbClr val="7030A0"/>
              </a:solidFill>
              <a:ea typeface="AdvertisingBold"/>
              <a:cs typeface="PT Bold Heading" pitchFamily="2" charset="-78"/>
            </a:endParaRPr>
          </a:p>
          <a:p>
            <a:pPr algn="r" rtl="1">
              <a:lnSpc>
                <a:spcPct val="80000"/>
              </a:lnSpc>
              <a:buFont typeface="Wingdings" pitchFamily="2" charset="2"/>
              <a:buChar char="Ø"/>
            </a:pPr>
            <a:r>
              <a:rPr lang="ar-SA" sz="2800" dirty="0">
                <a:solidFill>
                  <a:srgbClr val="7030A0"/>
                </a:solidFill>
                <a:ea typeface="AdvertisingBold"/>
                <a:cs typeface="PT Bold Heading" pitchFamily="2" charset="-78"/>
              </a:rPr>
              <a:t>إعداد التقارير الدورية </a:t>
            </a:r>
            <a:r>
              <a:rPr lang="ar-SA" sz="2800" dirty="0" smtClean="0">
                <a:solidFill>
                  <a:srgbClr val="7030A0"/>
                </a:solidFill>
                <a:ea typeface="AdvertisingBold"/>
                <a:cs typeface="PT Bold Heading" pitchFamily="2" charset="-78"/>
              </a:rPr>
              <a:t>للبرامج الأكاديمية.</a:t>
            </a:r>
            <a:endParaRPr lang="ar-SA" sz="2800" dirty="0">
              <a:solidFill>
                <a:srgbClr val="7030A0"/>
              </a:solidFill>
              <a:ea typeface="AdvertisingBold"/>
              <a:cs typeface="PT Bold Heading" pitchFamily="2" charset="-78"/>
            </a:endParaRPr>
          </a:p>
          <a:p>
            <a:pPr algn="just" rtl="1"/>
            <a:endParaRPr lang="ar-SA" dirty="0">
              <a:cs typeface="PT Bold Heading" pitchFamily="2" charset="-78"/>
            </a:endParaRPr>
          </a:p>
        </p:txBody>
      </p:sp>
      <p:sp>
        <p:nvSpPr>
          <p:cNvPr id="3" name="عنوان 2"/>
          <p:cNvSpPr>
            <a:spLocks noGrp="1"/>
          </p:cNvSpPr>
          <p:nvPr>
            <p:ph type="title"/>
          </p:nvPr>
        </p:nvSpPr>
        <p:spPr/>
        <p:txBody>
          <a:bodyPr>
            <a:normAutofit fontScale="90000"/>
          </a:bodyPr>
          <a:lstStyle/>
          <a:p>
            <a:pPr algn="r"/>
            <a:r>
              <a:rPr lang="ar-SA" dirty="0">
                <a:solidFill>
                  <a:srgbClr val="FF0000"/>
                </a:solidFill>
                <a:cs typeface="PT Bold Heading" pitchFamily="2" charset="-78"/>
              </a:rPr>
              <a:t>الهدف العام </a:t>
            </a:r>
            <a:r>
              <a:rPr lang="ar-SA" dirty="0" smtClean="0">
                <a:solidFill>
                  <a:srgbClr val="FF0000"/>
                </a:solidFill>
                <a:cs typeface="PT Bold Heading" pitchFamily="2" charset="-78"/>
              </a:rPr>
              <a:t>للورشة: </a:t>
            </a:r>
            <a:r>
              <a:rPr lang="ar-SA" dirty="0">
                <a:solidFill>
                  <a:srgbClr val="FF0000"/>
                </a:solidFill>
                <a:cs typeface="PT Bold Heading" pitchFamily="2" charset="-78"/>
              </a:rPr>
              <a:t/>
            </a:r>
            <a:br>
              <a:rPr lang="ar-SA" dirty="0">
                <a:solidFill>
                  <a:srgbClr val="FF0000"/>
                </a:solidFill>
                <a:cs typeface="PT Bold Heading" pitchFamily="2" charset="-78"/>
              </a:rPr>
            </a:br>
            <a:endParaRPr lang="ar-SA" dirty="0">
              <a:solidFill>
                <a:srgbClr val="FF0000"/>
              </a:solidFill>
              <a:cs typeface="PT Bold Heading" pitchFamily="2" charset="-78"/>
            </a:endParaRPr>
          </a:p>
        </p:txBody>
      </p:sp>
    </p:spTree>
    <p:extLst>
      <p:ext uri="{BB962C8B-B14F-4D97-AF65-F5344CB8AC3E}">
        <p14:creationId xmlns:p14="http://schemas.microsoft.com/office/powerpoint/2010/main" val="610564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914400"/>
          </a:xfrm>
        </p:spPr>
        <p:txBody>
          <a:bodyPr/>
          <a:lstStyle/>
          <a:p>
            <a:pPr algn="ctr" rtl="1"/>
            <a:r>
              <a:rPr lang="ar-SA" b="1" dirty="0" smtClean="0">
                <a:solidFill>
                  <a:srgbClr val="FF0000"/>
                </a:solidFill>
                <a:latin typeface="Traditional Arabic" pitchFamily="2" charset="-78"/>
                <a:cs typeface="Traditional Arabic" pitchFamily="2" charset="-78"/>
              </a:rPr>
              <a:t>البرنامج</a:t>
            </a:r>
            <a:endParaRPr lang="en-US" dirty="0">
              <a:solidFill>
                <a:srgbClr val="FF0000"/>
              </a:solidFill>
              <a:latin typeface="Traditional Arabic" pitchFamily="2" charset="-78"/>
              <a:cs typeface="Traditional Arabic" pitchFamily="2" charset="-78"/>
            </a:endParaRPr>
          </a:p>
        </p:txBody>
      </p:sp>
      <p:sp>
        <p:nvSpPr>
          <p:cNvPr id="3" name="Subtitle 2"/>
          <p:cNvSpPr>
            <a:spLocks noGrp="1"/>
          </p:cNvSpPr>
          <p:nvPr>
            <p:ph type="subTitle" idx="1"/>
          </p:nvPr>
        </p:nvSpPr>
        <p:spPr>
          <a:xfrm>
            <a:off x="533400" y="1371600"/>
            <a:ext cx="8077200" cy="4572000"/>
          </a:xfrm>
        </p:spPr>
        <p:txBody>
          <a:bodyPr>
            <a:normAutofit/>
          </a:bodyPr>
          <a:lstStyle/>
          <a:p>
            <a:pPr algn="just" rtl="1"/>
            <a:r>
              <a:rPr lang="ar-SA" sz="2800" b="1" dirty="0">
                <a:cs typeface="PT Bold Heading" pitchFamily="2" charset="-78"/>
              </a:rPr>
              <a:t>مجموعة منظمة من الخبرات التعليمية تصمم لتطوير معلومات ومهارات محددة. ويشمل البرنامج </a:t>
            </a:r>
            <a:r>
              <a:rPr lang="ar-SA" sz="2800" b="1" dirty="0" smtClean="0">
                <a:cs typeface="PT Bold Heading" pitchFamily="2" charset="-78"/>
              </a:rPr>
              <a:t>فيما يشمل كل </a:t>
            </a:r>
            <a:r>
              <a:rPr lang="ar-SA" sz="2800" b="1" dirty="0">
                <a:cs typeface="PT Bold Heading" pitchFamily="2" charset="-78"/>
              </a:rPr>
              <a:t>المقررات الدراسية التي يأخذها الطلاب-بما في ذلك متطلبات الجامعة والكلية إضافة إلى متطلبات القسم. </a:t>
            </a:r>
            <a:endParaRPr lang="en-US" sz="2800" b="1" dirty="0">
              <a:cs typeface="PT Bold Heading"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7467600" cy="3962400"/>
          </a:xfrm>
        </p:spPr>
        <p:txBody>
          <a:bodyPr>
            <a:normAutofit/>
          </a:bodyPr>
          <a:lstStyle/>
          <a:p>
            <a:pPr algn="just"/>
            <a:r>
              <a:rPr lang="en-US" sz="2800" dirty="0" smtClean="0">
                <a:cs typeface="PT Bold Heading" pitchFamily="2" charset="-78"/>
              </a:rPr>
              <a:t>A program report is the outcomes of learning, and the means by which these outcomes are achieved and demonstrated. </a:t>
            </a:r>
          </a:p>
          <a:p>
            <a:endParaRPr lang="ar-SA" sz="2800" dirty="0" smtClean="0">
              <a:cs typeface="PT Bold Heading" pitchFamily="2" charset="-78"/>
            </a:endParaRPr>
          </a:p>
          <a:p>
            <a:pPr algn="r" rtl="1">
              <a:buNone/>
            </a:pPr>
            <a:r>
              <a:rPr lang="ar-SA" sz="2800" b="1" dirty="0" smtClean="0">
                <a:latin typeface="Traditional Arabic" pitchFamily="2" charset="-78"/>
                <a:cs typeface="PT Bold Heading" pitchFamily="2" charset="-78"/>
              </a:rPr>
              <a:t>وصف لنتائج التعلم ، والوسائل التي ساعدت في تحقيق هذه النتائج، وآليات تحسينها.</a:t>
            </a:r>
            <a:endParaRPr lang="en-US" sz="2800" b="1" dirty="0">
              <a:latin typeface="Traditional Arabic" pitchFamily="2" charset="-78"/>
              <a:cs typeface="PT Bold Heading" pitchFamily="2" charset="-78"/>
            </a:endParaRPr>
          </a:p>
        </p:txBody>
      </p:sp>
      <p:sp>
        <p:nvSpPr>
          <p:cNvPr id="2" name="Title 1"/>
          <p:cNvSpPr>
            <a:spLocks noGrp="1"/>
          </p:cNvSpPr>
          <p:nvPr>
            <p:ph type="title"/>
          </p:nvPr>
        </p:nvSpPr>
        <p:spPr>
          <a:xfrm>
            <a:off x="0" y="274638"/>
            <a:ext cx="7924800" cy="1143000"/>
          </a:xfrm>
        </p:spPr>
        <p:txBody>
          <a:bodyPr>
            <a:normAutofit fontScale="90000"/>
          </a:bodyPr>
          <a:lstStyle/>
          <a:p>
            <a:pPr algn="ctr"/>
            <a:r>
              <a:rPr lang="en-US" sz="3100" b="1" dirty="0" smtClean="0">
                <a:solidFill>
                  <a:srgbClr val="FF0000"/>
                </a:solidFill>
                <a:latin typeface="Traditional Arabic" pitchFamily="2" charset="-78"/>
                <a:cs typeface="PT Bold Heading" pitchFamily="2" charset="-78"/>
              </a:rPr>
              <a:t>What are program Report?</a:t>
            </a:r>
            <a:r>
              <a:rPr lang="ar-SA" b="1" dirty="0" smtClean="0">
                <a:solidFill>
                  <a:srgbClr val="FF0000"/>
                </a:solidFill>
                <a:latin typeface="Traditional Arabic" pitchFamily="2" charset="-78"/>
                <a:cs typeface="PT Bold Heading" pitchFamily="2" charset="-78"/>
              </a:rPr>
              <a:t/>
            </a:r>
            <a:br>
              <a:rPr lang="ar-SA" b="1" dirty="0" smtClean="0">
                <a:solidFill>
                  <a:srgbClr val="FF0000"/>
                </a:solidFill>
                <a:latin typeface="Traditional Arabic" pitchFamily="2" charset="-78"/>
                <a:cs typeface="PT Bold Heading" pitchFamily="2" charset="-78"/>
              </a:rPr>
            </a:br>
            <a:r>
              <a:rPr lang="ar-SA" b="1" dirty="0" smtClean="0">
                <a:solidFill>
                  <a:srgbClr val="FF0000"/>
                </a:solidFill>
                <a:latin typeface="Traditional Arabic" pitchFamily="2" charset="-78"/>
                <a:cs typeface="PT Bold Heading" pitchFamily="2" charset="-78"/>
              </a:rPr>
              <a:t>تقرير البرنامج</a:t>
            </a:r>
            <a:endParaRPr lang="en-US" dirty="0">
              <a:solidFill>
                <a:srgbClr val="FF0000"/>
              </a:solidFill>
              <a:latin typeface="Traditional Arabic" pitchFamily="2" charset="-78"/>
              <a:cs typeface="PT Bold Heading"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r>
              <a:rPr lang="ar-SA" sz="2800" b="1" dirty="0" smtClean="0">
                <a:latin typeface="Traditional Arabic" pitchFamily="18" charset="-78"/>
                <a:cs typeface="Traditional Arabic" pitchFamily="18" charset="-78"/>
              </a:rPr>
              <a:t>مصدر معلومات للطلاب المنتظمين أو المحتمل التحاقهم بالبرنامج مستقبلاً الراغبين في التعرف على البرنامج بصورة جيدة.  </a:t>
            </a:r>
            <a:endParaRPr lang="en-US" sz="2800" b="1" dirty="0" smtClean="0">
              <a:latin typeface="Traditional Arabic" pitchFamily="18" charset="-78"/>
              <a:cs typeface="Traditional Arabic" pitchFamily="18" charset="-78"/>
            </a:endParaRPr>
          </a:p>
          <a:p>
            <a:pPr lvl="0" algn="just" rtl="1"/>
            <a:r>
              <a:rPr lang="ar-SA" sz="2800" b="1" dirty="0" smtClean="0">
                <a:latin typeface="Traditional Arabic" pitchFamily="18" charset="-78"/>
                <a:cs typeface="Traditional Arabic" pitchFamily="18" charset="-78"/>
              </a:rPr>
              <a:t>من قبل المؤسسات وأعضاء هيئة التدريس، لمناقشة واقع البرامج القائمة والمستقبلية وضمان وجود تفاهم مشترك حول الأهداف والنتائج التعليمية المستهدفة للبرنامج. وهو بمثابة أداة مرجعية لإعمال المراجعة الداخلية ومتابعة أداء البرنامج، وتوثيقه.  </a:t>
            </a:r>
            <a:endParaRPr lang="en-US" sz="2800" b="1" dirty="0" smtClean="0">
              <a:latin typeface="Traditional Arabic" pitchFamily="18" charset="-78"/>
              <a:cs typeface="Traditional Arabic" pitchFamily="18" charset="-78"/>
            </a:endParaRPr>
          </a:p>
          <a:p>
            <a:pPr lvl="0" algn="just" rtl="1"/>
            <a:r>
              <a:rPr lang="ar-SA" sz="2800" b="1" dirty="0" smtClean="0">
                <a:latin typeface="Traditional Arabic" pitchFamily="18" charset="-78"/>
                <a:cs typeface="Traditional Arabic" pitchFamily="18" charset="-78"/>
              </a:rPr>
              <a:t>كمصدر للمعلومات للمراجعين الداخليين والخارجيين والممتحنين الخارجيين ، الذين يحتاجون إلى فهم الأهداف والنتائج التعليمية المستهدفة من البرنامج.  </a:t>
            </a:r>
            <a:endParaRPr lang="en-US" sz="2800" b="1" dirty="0" smtClean="0">
              <a:latin typeface="Traditional Arabic" pitchFamily="18" charset="-78"/>
              <a:cs typeface="Traditional Arabic" pitchFamily="18" charset="-78"/>
            </a:endParaRPr>
          </a:p>
        </p:txBody>
      </p:sp>
      <p:sp>
        <p:nvSpPr>
          <p:cNvPr id="2" name="Title 1"/>
          <p:cNvSpPr>
            <a:spLocks noGrp="1"/>
          </p:cNvSpPr>
          <p:nvPr>
            <p:ph type="title"/>
          </p:nvPr>
        </p:nvSpPr>
        <p:spPr/>
        <p:txBody>
          <a:bodyPr>
            <a:normAutofit/>
          </a:bodyPr>
          <a:lstStyle/>
          <a:p>
            <a:pPr algn="ctr" rtl="1"/>
            <a:r>
              <a:rPr lang="ar-SA" sz="4000" b="1" dirty="0" smtClean="0">
                <a:solidFill>
                  <a:srgbClr val="FF0000"/>
                </a:solidFill>
                <a:latin typeface="Traditional Arabic" pitchFamily="2" charset="-78"/>
                <a:cs typeface="Traditional Arabic" pitchFamily="2" charset="-78"/>
              </a:rPr>
              <a:t>استخدامات تقرير البرنامج</a:t>
            </a:r>
            <a:endParaRPr lang="en-US" sz="4000" dirty="0" smtClean="0">
              <a:solidFill>
                <a:srgbClr val="FF0000"/>
              </a:solidFill>
              <a:latin typeface="Traditional Arabic" pitchFamily="2" charset="-78"/>
              <a:cs typeface="Traditional Arabic"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r>
              <a:rPr lang="ar-SA" sz="2800" b="1" dirty="0" smtClean="0">
                <a:latin typeface="Traditional Arabic" pitchFamily="2" charset="-78"/>
                <a:cs typeface="Traditional Arabic" pitchFamily="2" charset="-78"/>
              </a:rPr>
              <a:t>كمصدر للمعلومات لأرباب العمل ، لاسيما ما يتعلق منها بالمهارات والقدرات الفكرية التي تمت تنميتها وتطويرها من خلال البرنامج. </a:t>
            </a:r>
            <a:endParaRPr lang="en-US" sz="2800" b="1" dirty="0" smtClean="0">
              <a:latin typeface="Traditional Arabic" pitchFamily="2" charset="-78"/>
              <a:cs typeface="Traditional Arabic" pitchFamily="2" charset="-78"/>
            </a:endParaRPr>
          </a:p>
          <a:p>
            <a:pPr lvl="0" algn="just" rtl="1"/>
            <a:r>
              <a:rPr lang="ar-SA" sz="2800" b="1" dirty="0" smtClean="0">
                <a:latin typeface="Traditional Arabic" pitchFamily="2" charset="-78"/>
                <a:cs typeface="Traditional Arabic" pitchFamily="2" charset="-78"/>
              </a:rPr>
              <a:t>من قبل الهيئات المهنية والقانونية والتنظيمية (</a:t>
            </a:r>
            <a:r>
              <a:rPr lang="en-US" sz="2800" b="1" dirty="0"/>
              <a:t>Professional, statutory and regulatory bodies (PSRBs)</a:t>
            </a:r>
            <a:r>
              <a:rPr lang="ar-SA" sz="2800" b="1" dirty="0" smtClean="0">
                <a:latin typeface="Traditional Arabic" pitchFamily="2" charset="-78"/>
                <a:cs typeface="Traditional Arabic" pitchFamily="2" charset="-78"/>
              </a:rPr>
              <a:t>) ، التي تمنح مؤسسات التعليم العالي شهادات الاعتماد الأكاديمي. </a:t>
            </a:r>
            <a:endParaRPr lang="en-US" sz="2800" b="1" dirty="0" smtClean="0">
              <a:latin typeface="Traditional Arabic" pitchFamily="2" charset="-78"/>
              <a:cs typeface="Traditional Arabic" pitchFamily="2" charset="-78"/>
            </a:endParaRPr>
          </a:p>
          <a:p>
            <a:pPr lvl="0" algn="just" rtl="1"/>
            <a:r>
              <a:rPr lang="ar-SA" sz="2800" b="1" dirty="0" smtClean="0">
                <a:latin typeface="Traditional Arabic" pitchFamily="2" charset="-78"/>
                <a:cs typeface="Traditional Arabic" pitchFamily="2" charset="-78"/>
              </a:rPr>
              <a:t>كأساس لاكتساب تغذية راجعة من الطلاب أو الخريجين الجدد على مدى ما لاحظوه من أن فرص التعلم كانت ناجحة في تعزيز النتائج المرجوة.</a:t>
            </a:r>
            <a:endParaRPr lang="en-US" sz="2800" b="1" dirty="0" smtClean="0">
              <a:latin typeface="Traditional Arabic" pitchFamily="2" charset="-78"/>
              <a:cs typeface="Traditional Arabic" pitchFamily="2" charset="-78"/>
            </a:endParaRPr>
          </a:p>
          <a:p>
            <a:pPr algn="just"/>
            <a:endParaRPr lang="en-US" sz="2800" dirty="0"/>
          </a:p>
        </p:txBody>
      </p:sp>
      <p:sp>
        <p:nvSpPr>
          <p:cNvPr id="2" name="Title 1"/>
          <p:cNvSpPr>
            <a:spLocks noGrp="1"/>
          </p:cNvSpPr>
          <p:nvPr>
            <p:ph type="title"/>
          </p:nvPr>
        </p:nvSpPr>
        <p:spPr/>
        <p:txBody>
          <a:bodyPr/>
          <a:lstStyle/>
          <a:p>
            <a:pPr algn="r" rtl="1"/>
            <a:r>
              <a:rPr lang="ar-SA" sz="4800" b="1" dirty="0" smtClean="0">
                <a:solidFill>
                  <a:srgbClr val="FF0000"/>
                </a:solidFill>
                <a:latin typeface="Traditional Arabic" pitchFamily="2" charset="-78"/>
                <a:cs typeface="Traditional Arabic" pitchFamily="2" charset="-78"/>
              </a:rPr>
              <a:t>استخدامات تقرير البرنامج (يتبع)</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924800" cy="4953000"/>
          </a:xfrm>
        </p:spPr>
        <p:txBody>
          <a:bodyPr>
            <a:normAutofit/>
          </a:bodyPr>
          <a:lstStyle/>
          <a:p>
            <a:pPr marL="742950" indent="-742950" algn="just" rtl="1">
              <a:buFont typeface="+mj-lt"/>
              <a:buAutoNum type="arabicPeriod"/>
            </a:pPr>
            <a:r>
              <a:rPr lang="ar-SA" sz="2800" b="1" dirty="0" smtClean="0">
                <a:latin typeface="Traditional Arabic" pitchFamily="2" charset="-78"/>
                <a:cs typeface="Traditional Arabic" pitchFamily="2" charset="-78"/>
              </a:rPr>
              <a:t>مساعدة الطلاب على فهم أساليب التعليم والتعلم التي تمكن من تحقيق المخرجات المستهدفة، وأساليب التقييم التي تمكن من إظهار انجازاتهم.</a:t>
            </a:r>
          </a:p>
          <a:p>
            <a:pPr marL="742950" indent="-742950" algn="just" rtl="1">
              <a:buFont typeface="+mj-lt"/>
              <a:buAutoNum type="arabicPeriod"/>
            </a:pPr>
            <a:r>
              <a:rPr lang="ar-SA" sz="2800" b="1" dirty="0" smtClean="0">
                <a:latin typeface="Traditional Arabic" pitchFamily="2" charset="-78"/>
                <a:cs typeface="Traditional Arabic" pitchFamily="2" charset="-78"/>
              </a:rPr>
              <a:t>إن إعداد تقرير البرنامج يوفر حافزا لفريق التدريس على التفكير في الأهداف والنتائج المتوخاة من البرنامج، وتعزيز النقاش والتفكير في البرامج الجديدة والقائمة وضمان أن يكون هناك فهم مشترك حول أهداف ومخرجات التعلم المقصودة للبرنامج. .</a:t>
            </a:r>
          </a:p>
          <a:p>
            <a:pPr marL="742950" indent="-742950" algn="just" rtl="1">
              <a:buFont typeface="+mj-lt"/>
              <a:buAutoNum type="arabicPeriod"/>
            </a:pPr>
            <a:r>
              <a:rPr lang="ar-SA" sz="2800" b="1" dirty="0" smtClean="0">
                <a:latin typeface="Traditional Arabic" pitchFamily="2" charset="-78"/>
                <a:cs typeface="Traditional Arabic" pitchFamily="2" charset="-78"/>
              </a:rPr>
              <a:t>دعم التخطيط للتنمية الذاتية</a:t>
            </a:r>
          </a:p>
          <a:p>
            <a:pPr marL="742950" indent="-742950" algn="just" rtl="1">
              <a:buFont typeface="+mj-lt"/>
              <a:buAutoNum type="arabicPeriod"/>
            </a:pPr>
            <a:r>
              <a:rPr lang="ar-SA" sz="2800" b="1" dirty="0" smtClean="0">
                <a:latin typeface="Traditional Arabic" pitchFamily="2" charset="-78"/>
                <a:cs typeface="Traditional Arabic" pitchFamily="2" charset="-78"/>
              </a:rPr>
              <a:t>تحسين فهم الطلاب للتعلم وكيف ومتى يحدث ذلك ، وما الذي يتم تعلمه،وإعطاء فكرة عن التعلم الذاتي والأداء والإنجاز.</a:t>
            </a:r>
          </a:p>
          <a:p>
            <a:pPr marL="742950" indent="-742950" algn="just" rtl="1">
              <a:buNone/>
            </a:pPr>
            <a:endParaRPr lang="ar-SA" sz="2800" dirty="0" smtClean="0">
              <a:latin typeface="Traditional Arabic" pitchFamily="2" charset="-78"/>
              <a:cs typeface="Traditional Arabic" pitchFamily="2" charset="-78"/>
            </a:endParaRPr>
          </a:p>
          <a:p>
            <a:pPr marL="742950" indent="-742950" algn="just" rtl="1">
              <a:buNone/>
            </a:pPr>
            <a:endParaRPr lang="ar-SA" sz="2800" dirty="0" smtClean="0">
              <a:latin typeface="Traditional Arabic" pitchFamily="2" charset="-78"/>
              <a:cs typeface="Traditional Arabic" pitchFamily="2" charset="-78"/>
            </a:endParaRPr>
          </a:p>
        </p:txBody>
      </p:sp>
      <p:sp>
        <p:nvSpPr>
          <p:cNvPr id="2" name="Title 1"/>
          <p:cNvSpPr>
            <a:spLocks noGrp="1"/>
          </p:cNvSpPr>
          <p:nvPr>
            <p:ph type="title"/>
          </p:nvPr>
        </p:nvSpPr>
        <p:spPr>
          <a:xfrm>
            <a:off x="533400" y="304800"/>
            <a:ext cx="8610600" cy="914400"/>
          </a:xfrm>
        </p:spPr>
        <p:txBody>
          <a:bodyPr>
            <a:normAutofit fontScale="90000"/>
          </a:bodyPr>
          <a:lstStyle/>
          <a:p>
            <a:pPr algn="ctr"/>
            <a:r>
              <a:rPr lang="en-US" sz="2800" b="1" dirty="0" smtClean="0">
                <a:solidFill>
                  <a:srgbClr val="FF0000"/>
                </a:solidFill>
              </a:rPr>
              <a:t>Benefits of program Report</a:t>
            </a:r>
            <a:r>
              <a:rPr lang="ar-SA" sz="2800" b="1" dirty="0" smtClean="0">
                <a:solidFill>
                  <a:srgbClr val="FF0000"/>
                </a:solidFill>
              </a:rPr>
              <a:t/>
            </a:r>
            <a:br>
              <a:rPr lang="ar-SA" sz="2800" b="1" dirty="0" smtClean="0">
                <a:solidFill>
                  <a:srgbClr val="FF0000"/>
                </a:solidFill>
              </a:rPr>
            </a:br>
            <a:r>
              <a:rPr lang="ar-SA" sz="2800" b="1" dirty="0" smtClean="0">
                <a:solidFill>
                  <a:srgbClr val="FF0000"/>
                </a:solidFill>
                <a:latin typeface="Traditional Arabic" pitchFamily="2" charset="-78"/>
                <a:cs typeface="Traditional Arabic" pitchFamily="2" charset="-78"/>
              </a:rPr>
              <a:t>مزايا تقرير البرنامج</a:t>
            </a:r>
            <a:endParaRPr lang="en-US" sz="2800" dirty="0">
              <a:solidFill>
                <a:srgbClr val="FF0000"/>
              </a:solidFill>
              <a:latin typeface="Traditional Arabic" pitchFamily="2" charset="-78"/>
              <a:cs typeface="Traditional Arabic"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42950" indent="-742950" algn="just" rtl="1"/>
            <a:r>
              <a:rPr lang="ar-SA" sz="2800" b="1" dirty="0" smtClean="0">
                <a:latin typeface="Traditional Arabic" pitchFamily="2" charset="-78"/>
                <a:cs typeface="Traditional Arabic" pitchFamily="2" charset="-78"/>
              </a:rPr>
              <a:t>توثيق العملية التعليمية وتقنينها.</a:t>
            </a:r>
          </a:p>
          <a:p>
            <a:pPr marL="742950" indent="-742950" algn="just" rtl="1"/>
            <a:r>
              <a:rPr lang="ar-SA" sz="2800" b="1" dirty="0" smtClean="0">
                <a:latin typeface="Traditional Arabic" pitchFamily="2" charset="-78"/>
                <a:cs typeface="Traditional Arabic" pitchFamily="2" charset="-78"/>
              </a:rPr>
              <a:t>تحسين مستوى الأداء والارتقاء بجودة العملية التعليمية.</a:t>
            </a:r>
          </a:p>
          <a:p>
            <a:pPr marL="742950" indent="-742950" algn="just" rtl="1"/>
            <a:r>
              <a:rPr lang="ar-SA" sz="2800" b="1" dirty="0" smtClean="0">
                <a:latin typeface="Traditional Arabic" pitchFamily="2" charset="-78"/>
                <a:cs typeface="Traditional Arabic" pitchFamily="2" charset="-78"/>
              </a:rPr>
              <a:t>تلبية متطلبات هيئات الاعتماد الأكاديمي المحلية والدولية.</a:t>
            </a:r>
          </a:p>
          <a:p>
            <a:pPr algn="just" rtl="1"/>
            <a:r>
              <a:rPr lang="ar-SA" sz="2800" b="1" dirty="0" smtClean="0">
                <a:latin typeface="Traditional Arabic" pitchFamily="2" charset="-78"/>
                <a:cs typeface="Traditional Arabic" pitchFamily="2" charset="-78"/>
              </a:rPr>
              <a:t>مصدرا للمعلومات للمراجعين الأكاديميين والممتحنين الخارجيين الذين سيحتاجون إلى فهم الأهداف والنتائج المتوخاة من البرنامج. </a:t>
            </a:r>
          </a:p>
          <a:p>
            <a:pPr algn="just" rtl="1"/>
            <a:r>
              <a:rPr lang="ar-SA" sz="2800" b="1" dirty="0" smtClean="0">
                <a:latin typeface="Traditional Arabic" pitchFamily="2" charset="-78"/>
                <a:cs typeface="Traditional Arabic" pitchFamily="2" charset="-78"/>
              </a:rPr>
              <a:t>نقطة مرجعية للمراجعة الداخلية ورصد أداء البرنامج</a:t>
            </a:r>
          </a:p>
          <a:p>
            <a:pPr algn="just" rtl="1"/>
            <a:r>
              <a:rPr lang="ar-SA" sz="2800" b="1" dirty="0" smtClean="0">
                <a:latin typeface="Traditional Arabic" pitchFamily="2" charset="-78"/>
                <a:cs typeface="Traditional Arabic" pitchFamily="2" charset="-78"/>
              </a:rPr>
              <a:t> معرفة مدى نجاح فرص التعلم في تعزيز النتائج المرجوة.</a:t>
            </a:r>
            <a:endParaRPr lang="en-US" sz="2800" b="1" dirty="0">
              <a:latin typeface="Traditional Arabic" pitchFamily="2" charset="-78"/>
              <a:cs typeface="Traditional Arabic" pitchFamily="2" charset="-78"/>
            </a:endParaRPr>
          </a:p>
        </p:txBody>
      </p:sp>
      <p:sp>
        <p:nvSpPr>
          <p:cNvPr id="2" name="Title 1"/>
          <p:cNvSpPr>
            <a:spLocks noGrp="1"/>
          </p:cNvSpPr>
          <p:nvPr>
            <p:ph type="title"/>
          </p:nvPr>
        </p:nvSpPr>
        <p:spPr/>
        <p:txBody>
          <a:bodyPr>
            <a:normAutofit fontScale="90000"/>
          </a:bodyPr>
          <a:lstStyle/>
          <a:p>
            <a:pPr algn="ctr"/>
            <a:r>
              <a:rPr lang="en-US" sz="3200" b="1" dirty="0" smtClean="0">
                <a:solidFill>
                  <a:srgbClr val="FF0000"/>
                </a:solidFill>
              </a:rPr>
              <a:t>Benefits of program Report</a:t>
            </a:r>
            <a:r>
              <a:rPr lang="ar-SA" sz="3200" b="1" dirty="0" smtClean="0">
                <a:solidFill>
                  <a:srgbClr val="FF0000"/>
                </a:solidFill>
              </a:rPr>
              <a:t/>
            </a:r>
            <a:br>
              <a:rPr lang="ar-SA" sz="3200" b="1" dirty="0" smtClean="0">
                <a:solidFill>
                  <a:srgbClr val="FF0000"/>
                </a:solidFill>
              </a:rPr>
            </a:br>
            <a:r>
              <a:rPr lang="ar-SA" sz="3200" b="1" dirty="0" smtClean="0">
                <a:solidFill>
                  <a:srgbClr val="FF0000"/>
                </a:solidFill>
                <a:latin typeface="Traditional Arabic" pitchFamily="2" charset="-78"/>
                <a:cs typeface="Traditional Arabic" pitchFamily="2" charset="-78"/>
              </a:rPr>
              <a:t>مزايا تقرير البرنامج</a:t>
            </a:r>
            <a:r>
              <a:rPr lang="en-US" sz="3200" dirty="0" smtClean="0">
                <a:solidFill>
                  <a:srgbClr val="FF0000"/>
                </a:solidFill>
                <a:latin typeface="Traditional Arabic" pitchFamily="2" charset="-78"/>
                <a:cs typeface="Traditional Arabic" pitchFamily="2" charset="-78"/>
              </a:rPr>
              <a:t/>
            </a:r>
            <a:br>
              <a:rPr lang="en-US" sz="3200" dirty="0" smtClean="0">
                <a:solidFill>
                  <a:srgbClr val="FF0000"/>
                </a:solidFill>
                <a:latin typeface="Traditional Arabic" pitchFamily="2" charset="-78"/>
                <a:cs typeface="Traditional Arabic" pitchFamily="2" charset="-78"/>
              </a:rPr>
            </a:br>
            <a:endParaRPr lang="en-US" sz="3200" dirty="0">
              <a:solidFill>
                <a:srgbClr val="FF0000"/>
              </a:solidFill>
              <a:latin typeface="Traditional Arabic" pitchFamily="2" charset="-78"/>
              <a:cs typeface="Traditional Arabic"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586</TotalTime>
  <Words>1354</Words>
  <Application>Microsoft Office PowerPoint</Application>
  <PresentationFormat>عرض على الشاشة (3:4)‏</PresentationFormat>
  <Paragraphs>179</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Concourse</vt:lpstr>
      <vt:lpstr>بسم الله الرحمن الرحيم</vt:lpstr>
      <vt:lpstr>عرض تقديمي في PowerPoint</vt:lpstr>
      <vt:lpstr>الهدف العام للورشة:  </vt:lpstr>
      <vt:lpstr>البرنامج</vt:lpstr>
      <vt:lpstr>What are program Report? تقرير البرنامج</vt:lpstr>
      <vt:lpstr>استخدامات تقرير البرنامج</vt:lpstr>
      <vt:lpstr>استخدامات تقرير البرنامج (يتبع)</vt:lpstr>
      <vt:lpstr>Benefits of program Report مزايا تقرير البرنامج</vt:lpstr>
      <vt:lpstr>Benefits of program Report مزايا تقرير البرنامج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الطموحات</vt:lpstr>
      <vt:lpstr>الطموحات</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User</dc:creator>
  <cp:lastModifiedBy>Gamal26</cp:lastModifiedBy>
  <cp:revision>78</cp:revision>
  <dcterms:created xsi:type="dcterms:W3CDTF">2009-08-26T16:10:26Z</dcterms:created>
  <dcterms:modified xsi:type="dcterms:W3CDTF">2013-09-25T05:15:25Z</dcterms:modified>
</cp:coreProperties>
</file>